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70" r:id="rId16"/>
    <p:sldId id="267" r:id="rId17"/>
    <p:sldId id="268" r:id="rId18"/>
    <p:sldId id="271" r:id="rId19"/>
    <p:sldId id="269" r:id="rId20"/>
    <p:sldId id="272" r:id="rId21"/>
    <p:sldId id="273" r:id="rId22"/>
    <p:sldId id="274"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7B753-89C8-4EAA-A19D-9A54879CB899}" v="289" dt="2020-03-18T01:50:19.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3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8C79C5D-2A6F-F04D-97DA-BEF2467B64E4}" type="datetimeFigureOut">
              <a:rPr lang="en-US" dirty="0"/>
              <a:pPr/>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fr-FR"/>
              <a:t>Modifiez le style du titre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fr-FR"/>
              <a:t>Modifiez le style du titre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fr-FR"/>
              <a:t>Cliquez pour modifier les styles du texte du masque</a:t>
            </a:r>
          </a:p>
        </p:txBody>
      </p:sp>
      <p:sp>
        <p:nvSpPr>
          <p:cNvPr id="2" name="Date Placeholder 1"/>
          <p:cNvSpPr>
            <a:spLocks noGrp="1"/>
          </p:cNvSpPr>
          <p:nvPr>
            <p:ph type="dt" sz="half" idx="10"/>
          </p:nvPr>
        </p:nvSpPr>
        <p:spPr/>
        <p:txBody>
          <a:bodyPr/>
          <a:lstStyle/>
          <a:p>
            <a:fld id="{FBF54567-0DE4-3F47-BF90-CB84690072F9}" type="datetimeFigureOut">
              <a:rPr lang="en-US" dirty="0"/>
              <a:pPr/>
              <a:t>3/18/2020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fr-FR"/>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fr-FR"/>
              <a:t>Modifiez le style du titre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fr-FR"/>
              <a:t>Modifiez le style du titre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DF5E60-9974-AC48-9591-99C2BB44B7CF}" type="datetimeFigureOut">
              <a:rPr lang="en-US" dirty="0"/>
              <a:pPr/>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fr-FR"/>
              <a:t>Modifiez le style du titre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3/18/2020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fr-FR"/>
              <a:t>Modifiez le style du titre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3/18/2020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images.radio-canada.ca/q_auto,w_1250/v1/ici-premiere/16x9/covid-19-coronavirus.JP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allonie.be/fr/actualites/coronavirus-covid-19-ce-quil-faut-savoir" TargetMode="External"/><Relationship Id="rId2" Type="http://schemas.openxmlformats.org/officeDocument/2006/relationships/hyperlink" Target="https://www.info-coronavirus.be/e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2010019970909/COVID-19_graphs"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hyperlink" Target="https://www.rtbf.be/info/dossier/epidemie-de-coronavirus/detail_coronavirus-il-y-a-des-patients-pour-lesquels-les-tests-ne-seront-pas-realises?id=10450285"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theguardian.com/australia-news/2020/mar/16/morning-mail-coronavirus-deaths-spike-in-europe-trump-criticism-truganinis-true-story" TargetMode="External"/><Relationship Id="rId2" Type="http://schemas.openxmlformats.org/officeDocument/2006/relationships/hyperlink" Target="https://www.who.int/dg/speeches/detail/who-director-general-s-opening-remarks-at-the-mission-briefing-on-covid-19---13-march-202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sanddata.maps.arcgis.com/apps/opsdashboard/index.html#/bda7594740fd40299423467b48e9ecf6"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2.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stechnica.com/science/2020/03/new-model-examines-impact-of-different-methods-of-coronavirus-contro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who.int/docs/default-source/coronaviruse/situation-reports/20200213-sitrep-24-covid-19.pdf?sfvrsn=9a7406a4_4" TargetMode="Externa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5.wmf"/><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6.wmf"/></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dn.pixabay.com/photo/2019/10/05/04/37/yin-yang-4527023_960_720.jpg" TargetMode="External"/><Relationship Id="rId1" Type="http://schemas.openxmlformats.org/officeDocument/2006/relationships/slideLayout" Target="../slideLayouts/slideLayout2.xml"/><Relationship Id="rId6" Type="http://schemas.openxmlformats.org/officeDocument/2006/relationships/hyperlink" Target="https://github.com/2010019970909/COVID-19_graphs/blob/master/gestion-du-stress_traduction_non_officiel.pdf" TargetMode="External"/><Relationship Id="rId5" Type="http://schemas.openxmlformats.org/officeDocument/2006/relationships/hyperlink" Target="https://github.com/2010019970909/COVID-19_graphs/blob/master/coping-with-stress.pdf" TargetMode="External"/><Relationship Id="rId4" Type="http://schemas.openxmlformats.org/officeDocument/2006/relationships/hyperlink" Target="https://www.who.int/emergencies/diseases/novel-coronavirus-2019/advice-for-public"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pbs.twimg.com/media/CeJZE-fWwAEYmD3.jp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pngguru.com/free-transparent-background-png-clipart-twndw"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emojiterra.com/fr/seringue/"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ww.who.int/news-room/q-a-detail/q-a-coronavirus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sm.org/Articles/2020/January/2019-Novel-Coronavirus-2019-nCoV-Update-Uncoating" TargetMode="External"/><Relationship Id="rId1" Type="http://schemas.openxmlformats.org/officeDocument/2006/relationships/slideLayout" Target="../slideLayouts/slideLayout2.xml"/><Relationship Id="rId6" Type="http://schemas.openxmlformats.org/officeDocument/2006/relationships/hyperlink" Target="https://www.who.int/emergencies/diseases/novel-coronavirus-2019/technical-guidance/naming-the-coronavirus-disease-(covid-2019)-and-the-virus-that-causes-it" TargetMode="External"/><Relationship Id="rId5" Type="http://schemas.openxmlformats.org/officeDocument/2006/relationships/hyperlink" Target="https://www.who.int/news-room/q-a-detail/q-a-coronaviruses" TargetMode="External"/><Relationship Id="rId4" Type="http://schemas.openxmlformats.org/officeDocument/2006/relationships/hyperlink" Target="https://en.wiktionary.org/wiki/corona"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s://labourheartlands.com/coronavirus-from-bats-to-pangolins-how-do-viruses-reach-us/" TargetMode="External"/><Relationship Id="rId2" Type="http://schemas.openxmlformats.org/officeDocument/2006/relationships/hyperlink" Target="https://gaijinpot.scdn3.secure.raxcdn.com/app/uploads/sites/4/2019/07/How-to-Take-Sick-Leave-as-an-ALT-in-Japan@2x.jpg" TargetMode="External"/><Relationship Id="rId1" Type="http://schemas.openxmlformats.org/officeDocument/2006/relationships/slideLayout" Target="../slideLayouts/slideLayout2.xml"/><Relationship Id="rId6" Type="http://schemas.openxmlformats.org/officeDocument/2006/relationships/hyperlink" Target="https://openwho.org/courses/introduction-to-ncov" TargetMode="External"/><Relationship Id="rId5" Type="http://schemas.openxmlformats.org/officeDocument/2006/relationships/hyperlink" Target="https://www.who.int/docs/default-source/coronaviruse/who-china-joint-mission-on-covid-19-final-report.pdf"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www.rtbf.be/info/societe/detail_coronavirus-trois-medecins-specialistes-d-une-quarantaine-d-annees-dans-un-etat-grave?id=10458340" TargetMode="External"/><Relationship Id="rId7" Type="http://schemas.openxmlformats.org/officeDocument/2006/relationships/hyperlink" Target="https://i.pinimg.com/originals/8f/10/1c/8f101c9d8fc6a3a4656a9aa1529a4133.jpg" TargetMode="External"/><Relationship Id="rId2" Type="http://schemas.openxmlformats.org/officeDocument/2006/relationships/hyperlink" Target="https://www.rtl.be/info/belgique/societe/coronavirus-la-belgique-s-est-elle-bien-preparee-au-pic-de-cas-prevu-dans-quatre-semaines--1203010.aspx" TargetMode="External"/><Relationship Id="rId1" Type="http://schemas.openxmlformats.org/officeDocument/2006/relationships/slideLayout" Target="../slideLayouts/slideLayout2.xml"/><Relationship Id="rId6" Type="http://schemas.openxmlformats.org/officeDocument/2006/relationships/hyperlink" Target="https://youtu.be/AwFTZawOc9k" TargetMode="External"/><Relationship Id="rId5" Type="http://schemas.openxmlformats.org/officeDocument/2006/relationships/hyperlink" Target="https://www.who.int/emergencies/diseases/novel-coronavirus-2019" TargetMode="External"/><Relationship Id="rId4" Type="http://schemas.openxmlformats.org/officeDocument/2006/relationships/hyperlink" Target="https://www.info-coronavirus.be/en/" TargetMode="Externa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hyperlink" Target="https://www.who.int/docs/default-source/coronaviruse/who-china-joint-mission-on-covid-19-final-report.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nfo-coronavirus.be/fr/2020/03/11/deux-nouveaux-deces-lies-au-covid-19/" TargetMode="External"/><Relationship Id="rId2" Type="http://schemas.openxmlformats.org/officeDocument/2006/relationships/hyperlink" Target="https://www.info-coronavirus.be/fr/2020/03/11/premier-deces-lies-au-covid-19/" TargetMode="External"/><Relationship Id="rId1" Type="http://schemas.openxmlformats.org/officeDocument/2006/relationships/slideLayout" Target="../slideLayouts/slideLayout2.xml"/><Relationship Id="rId4" Type="http://schemas.openxmlformats.org/officeDocument/2006/relationships/hyperlink" Target="https://www.lalibre.be/planete/sante/coronavirus-197nouveaux-cas-en-belgique-5e6de918f20d5a29c66aae0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3">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a:hlinkClick r:id="rId2"/>
            <a:extLst>
              <a:ext uri="{FF2B5EF4-FFF2-40B4-BE49-F238E27FC236}">
                <a16:creationId xmlns:a16="http://schemas.microsoft.com/office/drawing/2014/main" id="{24727C27-533B-4FC0-B0CB-E9448B8D84C7}"/>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9545" y="10"/>
            <a:ext cx="12191980" cy="6857990"/>
          </a:xfrm>
          <a:prstGeom prst="rect">
            <a:avLst/>
          </a:prstGeom>
        </p:spPr>
      </p:pic>
      <p:sp>
        <p:nvSpPr>
          <p:cNvPr id="2" name="Titre 1">
            <a:extLst>
              <a:ext uri="{FF2B5EF4-FFF2-40B4-BE49-F238E27FC236}">
                <a16:creationId xmlns:a16="http://schemas.microsoft.com/office/drawing/2014/main" id="{2943DF2E-3A45-402A-A678-8FA5C3D6416C}"/>
              </a:ext>
            </a:extLst>
          </p:cNvPr>
          <p:cNvSpPr>
            <a:spLocks noGrp="1"/>
          </p:cNvSpPr>
          <p:nvPr>
            <p:ph type="ctrTitle"/>
          </p:nvPr>
        </p:nvSpPr>
        <p:spPr>
          <a:xfrm>
            <a:off x="810001" y="1449147"/>
            <a:ext cx="10572000" cy="3732453"/>
          </a:xfrm>
        </p:spPr>
        <p:txBody>
          <a:bodyPr>
            <a:normAutofit/>
          </a:bodyPr>
          <a:lstStyle/>
          <a:p>
            <a:r>
              <a:rPr lang="fr-BE" dirty="0"/>
              <a:t>The COVID-19 </a:t>
            </a:r>
            <a:r>
              <a:rPr lang="en-GB" dirty="0"/>
              <a:t>pandemic</a:t>
            </a:r>
            <a:endParaRPr lang="fr-BE" dirty="0"/>
          </a:p>
        </p:txBody>
      </p:sp>
      <p:sp>
        <p:nvSpPr>
          <p:cNvPr id="3" name="Sous-titre 2">
            <a:extLst>
              <a:ext uri="{FF2B5EF4-FFF2-40B4-BE49-F238E27FC236}">
                <a16:creationId xmlns:a16="http://schemas.microsoft.com/office/drawing/2014/main" id="{9D3136E7-9284-4E35-8944-F34F62201D54}"/>
              </a:ext>
            </a:extLst>
          </p:cNvPr>
          <p:cNvSpPr>
            <a:spLocks noGrp="1"/>
          </p:cNvSpPr>
          <p:nvPr>
            <p:ph type="subTitle" idx="1"/>
          </p:nvPr>
        </p:nvSpPr>
        <p:spPr>
          <a:xfrm>
            <a:off x="810000" y="5280846"/>
            <a:ext cx="11381979" cy="1140273"/>
          </a:xfrm>
        </p:spPr>
        <p:txBody>
          <a:bodyPr>
            <a:normAutofit/>
          </a:bodyPr>
          <a:lstStyle/>
          <a:p>
            <a:pPr>
              <a:lnSpc>
                <a:spcPct val="90000"/>
              </a:lnSpc>
            </a:pPr>
            <a:r>
              <a:rPr lang="en-GB" sz="2000" dirty="0"/>
              <a:t>seen by a student in Signals, systems and </a:t>
            </a:r>
            <a:r>
              <a:rPr lang="en-GB" sz="2000" dirty="0" err="1"/>
              <a:t>BioEngineering</a:t>
            </a:r>
            <a:r>
              <a:rPr lang="en-GB" sz="2000" dirty="0"/>
              <a:t> – Vincent STRAGIER</a:t>
            </a:r>
          </a:p>
          <a:p>
            <a:pPr>
              <a:lnSpc>
                <a:spcPct val="90000"/>
              </a:lnSpc>
            </a:pPr>
            <a:r>
              <a:rPr lang="en-GB" sz="2000" dirty="0"/>
              <a:t>Disclaimer: I’m not a doctor, so don’t take my words as the truth. If you feel yourself unwell, please seek for medical help (in Belgium, you can call the 1733 at any time).</a:t>
            </a:r>
          </a:p>
        </p:txBody>
      </p:sp>
    </p:spTree>
    <p:extLst>
      <p:ext uri="{BB962C8B-B14F-4D97-AF65-F5344CB8AC3E}">
        <p14:creationId xmlns:p14="http://schemas.microsoft.com/office/powerpoint/2010/main" val="3718085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3D029-477E-480B-9147-F9EEE96B5614}"/>
              </a:ext>
            </a:extLst>
          </p:cNvPr>
          <p:cNvSpPr>
            <a:spLocks noGrp="1"/>
          </p:cNvSpPr>
          <p:nvPr>
            <p:ph type="title"/>
          </p:nvPr>
        </p:nvSpPr>
        <p:spPr/>
        <p:txBody>
          <a:bodyPr/>
          <a:lstStyle/>
          <a:p>
            <a:r>
              <a:rPr lang="en-GB" dirty="0"/>
              <a:t>So what did the Belgian government?</a:t>
            </a:r>
          </a:p>
        </p:txBody>
      </p:sp>
      <p:sp>
        <p:nvSpPr>
          <p:cNvPr id="3" name="Espace réservé du contenu 2">
            <a:extLst>
              <a:ext uri="{FF2B5EF4-FFF2-40B4-BE49-F238E27FC236}">
                <a16:creationId xmlns:a16="http://schemas.microsoft.com/office/drawing/2014/main" id="{A88B9518-789E-4A60-9C3A-047130C00129}"/>
              </a:ext>
            </a:extLst>
          </p:cNvPr>
          <p:cNvSpPr>
            <a:spLocks noGrp="1"/>
          </p:cNvSpPr>
          <p:nvPr>
            <p:ph idx="1"/>
          </p:nvPr>
        </p:nvSpPr>
        <p:spPr>
          <a:xfrm>
            <a:off x="818712" y="2189527"/>
            <a:ext cx="11001376" cy="4353887"/>
          </a:xfrm>
        </p:spPr>
        <p:txBody>
          <a:bodyPr>
            <a:normAutofit lnSpcReduction="10000"/>
          </a:bodyPr>
          <a:lstStyle/>
          <a:p>
            <a:r>
              <a:rPr lang="en-US" b="1" dirty="0"/>
              <a:t>Slow down the spread of the virus by observing the following advice:</a:t>
            </a:r>
            <a:endParaRPr lang="en-US" dirty="0"/>
          </a:p>
          <a:p>
            <a:pPr lvl="1" algn="just">
              <a:buFont typeface="+mj-lt"/>
              <a:buAutoNum type="arabicPeriod"/>
            </a:pPr>
            <a:r>
              <a:rPr lang="en-US" dirty="0"/>
              <a:t>Avoid shaking hands, kissing or cuddling the persons you meet</a:t>
            </a:r>
          </a:p>
          <a:p>
            <a:pPr lvl="1" algn="just">
              <a:buFont typeface="+mj-lt"/>
              <a:buAutoNum type="arabicPeriod"/>
            </a:pPr>
            <a:r>
              <a:rPr lang="en-US" dirty="0"/>
              <a:t>Pay a very special attention to people who are considered as being at risk, such as elderly people over 65, people with diabetes or with a heart, lung or kidney disease, babies up to 6 months, pregnant women, and people with a weakened immune system.</a:t>
            </a:r>
          </a:p>
          <a:p>
            <a:pPr lvl="1" algn="just">
              <a:buFont typeface="+mj-lt"/>
              <a:buAutoNum type="arabicPeriod"/>
            </a:pPr>
            <a:r>
              <a:rPr lang="en-US" dirty="0"/>
              <a:t>Children do not belong to those groups of people at risk, but they can easily transmit the virus. Therefore, it is recommended to avoid contacts between children and elderly people.</a:t>
            </a:r>
          </a:p>
          <a:p>
            <a:pPr lvl="1" algn="just">
              <a:buFont typeface="+mj-lt"/>
              <a:buAutoNum type="arabicPeriod"/>
            </a:pPr>
            <a:r>
              <a:rPr lang="en-US" dirty="0"/>
              <a:t>Try keeping a distance from others when you are in a crowded place.</a:t>
            </a:r>
          </a:p>
          <a:p>
            <a:pPr lvl="1" algn="just">
              <a:buFont typeface="+mj-lt"/>
              <a:buAutoNum type="arabicPeriod"/>
            </a:pPr>
            <a:r>
              <a:rPr lang="en-US" dirty="0"/>
              <a:t>Avoid contacts with persons who are visibly ill and keep a distance from them.</a:t>
            </a:r>
          </a:p>
          <a:p>
            <a:pPr marL="57150" indent="0">
              <a:buNone/>
            </a:pPr>
            <a:r>
              <a:rPr lang="en-US" dirty="0"/>
              <a:t>From: </a:t>
            </a:r>
            <a:r>
              <a:rPr lang="fr-BE" dirty="0">
                <a:hlinkClick r:id="rId2"/>
              </a:rPr>
              <a:t>https://www.info-coronavirus.be/en/</a:t>
            </a:r>
            <a:endParaRPr lang="fr-BE" dirty="0"/>
          </a:p>
          <a:p>
            <a:pPr marL="57150" indent="0">
              <a:buNone/>
            </a:pPr>
            <a:endParaRPr lang="fr-BE" dirty="0"/>
          </a:p>
          <a:p>
            <a:pPr marL="57150" indent="0">
              <a:buNone/>
            </a:pPr>
            <a:r>
              <a:rPr lang="en-GB" dirty="0"/>
              <a:t>More restrictive measures have been taken:</a:t>
            </a:r>
          </a:p>
          <a:p>
            <a:pPr marL="57150" indent="0">
              <a:buNone/>
            </a:pPr>
            <a:r>
              <a:rPr lang="fr-BE" dirty="0">
                <a:hlinkClick r:id="rId3"/>
              </a:rPr>
              <a:t>https://www.wallonie.be/fr/actualites/coronavirus-covid-19-ce-quil-faut-savoir#</a:t>
            </a:r>
            <a:endParaRPr lang="fr-BE" dirty="0"/>
          </a:p>
        </p:txBody>
      </p:sp>
    </p:spTree>
    <p:extLst>
      <p:ext uri="{BB962C8B-B14F-4D97-AF65-F5344CB8AC3E}">
        <p14:creationId xmlns:p14="http://schemas.microsoft.com/office/powerpoint/2010/main" val="512692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4B56D2-C6A3-4104-B473-E70A692EB323}"/>
              </a:ext>
            </a:extLst>
          </p:cNvPr>
          <p:cNvSpPr>
            <a:spLocks noGrp="1"/>
          </p:cNvSpPr>
          <p:nvPr>
            <p:ph type="title"/>
          </p:nvPr>
        </p:nvSpPr>
        <p:spPr/>
        <p:txBody>
          <a:bodyPr/>
          <a:lstStyle/>
          <a:p>
            <a:r>
              <a:rPr lang="en-GB" dirty="0"/>
              <a:t>Are we totally lost (#</a:t>
            </a:r>
            <a:r>
              <a:rPr lang="en-GB" dirty="0" err="1"/>
              <a:t>allgonnadie</a:t>
            </a:r>
            <a:r>
              <a:rPr lang="en-GB" dirty="0"/>
              <a:t>)?</a:t>
            </a:r>
          </a:p>
        </p:txBody>
      </p:sp>
      <p:sp>
        <p:nvSpPr>
          <p:cNvPr id="3" name="Espace réservé du contenu 2">
            <a:extLst>
              <a:ext uri="{FF2B5EF4-FFF2-40B4-BE49-F238E27FC236}">
                <a16:creationId xmlns:a16="http://schemas.microsoft.com/office/drawing/2014/main" id="{B7709089-4E59-4798-ABBC-7B06A1B416D4}"/>
              </a:ext>
            </a:extLst>
          </p:cNvPr>
          <p:cNvSpPr>
            <a:spLocks noGrp="1"/>
          </p:cNvSpPr>
          <p:nvPr>
            <p:ph idx="1"/>
          </p:nvPr>
        </p:nvSpPr>
        <p:spPr>
          <a:xfrm>
            <a:off x="209112" y="2235200"/>
            <a:ext cx="3875208" cy="4551680"/>
          </a:xfrm>
        </p:spPr>
        <p:txBody>
          <a:bodyPr>
            <a:normAutofit fontScale="85000" lnSpcReduction="20000"/>
          </a:bodyPr>
          <a:lstStyle/>
          <a:p>
            <a:r>
              <a:rPr lang="en-GB" dirty="0"/>
              <a:t>Yes, we will probably all die. </a:t>
            </a:r>
          </a:p>
          <a:p>
            <a:pPr lvl="1"/>
            <a:r>
              <a:rPr lang="en-GB" dirty="0"/>
              <a:t>But not all from the COVID-19.</a:t>
            </a:r>
          </a:p>
          <a:p>
            <a:pPr marL="0" indent="0">
              <a:buNone/>
            </a:pPr>
            <a:r>
              <a:rPr lang="fr-BE" dirty="0">
                <a:hlinkClick r:id="rId3"/>
              </a:rPr>
              <a:t>https://github.com/2010019970909/COVID-19_graphs</a:t>
            </a:r>
            <a:r>
              <a:rPr lang="fr-BE" dirty="0"/>
              <a:t> (code </a:t>
            </a:r>
            <a:r>
              <a:rPr lang="fr-BE" dirty="0" err="1"/>
              <a:t>used</a:t>
            </a:r>
            <a:r>
              <a:rPr lang="fr-BE" dirty="0"/>
              <a:t> to </a:t>
            </a:r>
            <a:r>
              <a:rPr lang="fr-BE" dirty="0" err="1"/>
              <a:t>generate</a:t>
            </a:r>
            <a:r>
              <a:rPr lang="fr-BE" dirty="0"/>
              <a:t> the graphs)</a:t>
            </a:r>
          </a:p>
          <a:p>
            <a:r>
              <a:rPr lang="en-GB" dirty="0"/>
              <a:t>For sure, we are at the beginning of the outbreak.</a:t>
            </a:r>
          </a:p>
          <a:p>
            <a:pPr lvl="1"/>
            <a:r>
              <a:rPr lang="en-GB" dirty="0"/>
              <a:t>A peak in 4 weeks? </a:t>
            </a:r>
          </a:p>
          <a:p>
            <a:pPr marL="457200" lvl="1" indent="0">
              <a:buNone/>
            </a:pPr>
            <a:r>
              <a:rPr lang="en-GB" dirty="0"/>
              <a:t>     	I don’t know.</a:t>
            </a:r>
          </a:p>
          <a:p>
            <a:pPr indent="-285750"/>
            <a:r>
              <a:rPr lang="en-GB" dirty="0"/>
              <a:t>We are mostly testing severely ill people and medical staff in Belgium due to the lack of testing reactive.</a:t>
            </a:r>
          </a:p>
          <a:p>
            <a:pPr marL="57150" indent="0">
              <a:buNone/>
            </a:pPr>
            <a:r>
              <a:rPr lang="fr-BE" dirty="0">
                <a:hlinkClick r:id="rId4"/>
              </a:rPr>
              <a:t>https://www.rtbf.be/info/dossier/epidemie-de-coronavirus/detail_coronavirus-il-y-a-des-patients-pour-lesquels-les-tests-ne-seront-pas-realises?id=10450285</a:t>
            </a:r>
            <a:endParaRPr lang="en-GB" dirty="0"/>
          </a:p>
        </p:txBody>
      </p:sp>
      <p:graphicFrame>
        <p:nvGraphicFramePr>
          <p:cNvPr id="5" name="Objet 4">
            <a:extLst>
              <a:ext uri="{FF2B5EF4-FFF2-40B4-BE49-F238E27FC236}">
                <a16:creationId xmlns:a16="http://schemas.microsoft.com/office/drawing/2014/main" id="{B867C2D8-E165-4C2C-A51B-D0C9111E1C9F}"/>
              </a:ext>
            </a:extLst>
          </p:cNvPr>
          <p:cNvGraphicFramePr>
            <a:graphicFrameLocks noChangeAspect="1"/>
          </p:cNvGraphicFramePr>
          <p:nvPr>
            <p:extLst>
              <p:ext uri="{D42A27DB-BD31-4B8C-83A1-F6EECF244321}">
                <p14:modId xmlns:p14="http://schemas.microsoft.com/office/powerpoint/2010/main" val="1677993416"/>
              </p:ext>
            </p:extLst>
          </p:nvPr>
        </p:nvGraphicFramePr>
        <p:xfrm>
          <a:off x="4145280" y="1918076"/>
          <a:ext cx="8046720" cy="4939924"/>
        </p:xfrm>
        <a:graphic>
          <a:graphicData uri="http://schemas.openxmlformats.org/presentationml/2006/ole">
            <mc:AlternateContent xmlns:mc="http://schemas.openxmlformats.org/markup-compatibility/2006">
              <mc:Choice xmlns:v="urn:schemas-microsoft-com:vml" Requires="v">
                <p:oleObj spid="_x0000_s1029" name="PDF" r:id="rId5" imgW="0" imgH="360" progId="FoxitReader.Document">
                  <p:embed/>
                </p:oleObj>
              </mc:Choice>
              <mc:Fallback>
                <p:oleObj name="PDF" r:id="rId5" imgW="0" imgH="360" progId="FoxitReader.Document">
                  <p:embed/>
                  <p:pic>
                    <p:nvPicPr>
                      <p:cNvPr id="5" name="Objet 4">
                        <a:extLst>
                          <a:ext uri="{FF2B5EF4-FFF2-40B4-BE49-F238E27FC236}">
                            <a16:creationId xmlns:a16="http://schemas.microsoft.com/office/drawing/2014/main" id="{B867C2D8-E165-4C2C-A51B-D0C9111E1C9F}"/>
                          </a:ext>
                        </a:extLst>
                      </p:cNvPr>
                      <p:cNvPicPr/>
                      <p:nvPr/>
                    </p:nvPicPr>
                    <p:blipFill>
                      <a:blip r:embed="rId6"/>
                      <a:stretch>
                        <a:fillRect/>
                      </a:stretch>
                    </p:blipFill>
                    <p:spPr>
                      <a:xfrm>
                        <a:off x="4145280" y="1918076"/>
                        <a:ext cx="8046720" cy="4939924"/>
                      </a:xfrm>
                      <a:prstGeom prst="rect">
                        <a:avLst/>
                      </a:prstGeom>
                    </p:spPr>
                  </p:pic>
                </p:oleObj>
              </mc:Fallback>
            </mc:AlternateContent>
          </a:graphicData>
        </a:graphic>
      </p:graphicFrame>
    </p:spTree>
    <p:extLst>
      <p:ext uri="{BB962C8B-B14F-4D97-AF65-F5344CB8AC3E}">
        <p14:creationId xmlns:p14="http://schemas.microsoft.com/office/powerpoint/2010/main" val="1281059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3DF3FC-AFAB-45D6-BE23-B8E1E1EC1BFD}"/>
              </a:ext>
            </a:extLst>
          </p:cNvPr>
          <p:cNvSpPr>
            <a:spLocks noGrp="1"/>
          </p:cNvSpPr>
          <p:nvPr>
            <p:ph type="title"/>
          </p:nvPr>
        </p:nvSpPr>
        <p:spPr/>
        <p:txBody>
          <a:bodyPr/>
          <a:lstStyle/>
          <a:p>
            <a:r>
              <a:rPr lang="en-GB" dirty="0"/>
              <a:t>The WHO plan</a:t>
            </a:r>
          </a:p>
        </p:txBody>
      </p:sp>
      <p:sp>
        <p:nvSpPr>
          <p:cNvPr id="3" name="Espace réservé du contenu 2">
            <a:extLst>
              <a:ext uri="{FF2B5EF4-FFF2-40B4-BE49-F238E27FC236}">
                <a16:creationId xmlns:a16="http://schemas.microsoft.com/office/drawing/2014/main" id="{570D0154-2FFC-4EC0-BD33-2A237F626EBA}"/>
              </a:ext>
            </a:extLst>
          </p:cNvPr>
          <p:cNvSpPr>
            <a:spLocks noGrp="1"/>
          </p:cNvSpPr>
          <p:nvPr>
            <p:ph idx="1"/>
          </p:nvPr>
        </p:nvSpPr>
        <p:spPr>
          <a:xfrm>
            <a:off x="345440" y="2123441"/>
            <a:ext cx="11511280" cy="4287372"/>
          </a:xfrm>
        </p:spPr>
        <p:txBody>
          <a:bodyPr>
            <a:normAutofit fontScale="92500" lnSpcReduction="10000"/>
          </a:bodyPr>
          <a:lstStyle/>
          <a:p>
            <a:endParaRPr lang="en-GB" dirty="0"/>
          </a:p>
          <a:p>
            <a:pPr marL="0" indent="0">
              <a:buNone/>
            </a:pPr>
            <a:r>
              <a:rPr lang="en-GB" dirty="0"/>
              <a:t>“[…]</a:t>
            </a:r>
          </a:p>
          <a:p>
            <a:pPr marL="0" indent="0">
              <a:buNone/>
            </a:pPr>
            <a:r>
              <a:rPr lang="en-GB" dirty="0"/>
              <a:t>  </a:t>
            </a:r>
            <a:r>
              <a:rPr lang="en-US" dirty="0"/>
              <a:t>Not testing alone. </a:t>
            </a:r>
          </a:p>
          <a:p>
            <a:pPr marL="0" indent="0">
              <a:buNone/>
            </a:pPr>
            <a:r>
              <a:rPr lang="en-US" dirty="0"/>
              <a:t>  Not contact tracing alone. </a:t>
            </a:r>
          </a:p>
          <a:p>
            <a:pPr marL="0" indent="0">
              <a:buNone/>
            </a:pPr>
            <a:r>
              <a:rPr lang="en-US" dirty="0"/>
              <a:t>  Not quarantine alone. </a:t>
            </a:r>
          </a:p>
          <a:p>
            <a:pPr marL="0" indent="0">
              <a:buNone/>
            </a:pPr>
            <a:r>
              <a:rPr lang="en-US" dirty="0"/>
              <a:t>  Not social distancing alone. </a:t>
            </a:r>
          </a:p>
          <a:p>
            <a:pPr marL="0" indent="0">
              <a:buNone/>
            </a:pPr>
            <a:r>
              <a:rPr lang="en-US" dirty="0"/>
              <a:t>  Do it all. […]”, WHO Director</a:t>
            </a:r>
            <a:endParaRPr lang="en-GB" dirty="0"/>
          </a:p>
          <a:p>
            <a:pPr marL="0" indent="0">
              <a:buNone/>
            </a:pPr>
            <a:r>
              <a:rPr lang="fr-BE" dirty="0">
                <a:hlinkClick r:id="rId2"/>
              </a:rPr>
              <a:t>https://www.who.int/dg/speeches/detail/who-director-general-s-opening-remarks-at-the-mission-briefing-on-covid-19---13-march-2020</a:t>
            </a:r>
            <a:endParaRPr lang="fr-BE" dirty="0"/>
          </a:p>
          <a:p>
            <a:pPr marL="0" indent="0">
              <a:buNone/>
            </a:pPr>
            <a:r>
              <a:rPr lang="en-GB" dirty="0"/>
              <a:t>Reading this media briefing, we can notice that it should be more effective if the WHO had power on each government. This outbreak is not going to be stopped at the border (</a:t>
            </a:r>
            <a:r>
              <a:rPr lang="fr-BE" dirty="0">
                <a:hlinkClick r:id="rId3"/>
              </a:rPr>
              <a:t>https://www.theguardian.com/australia-news/2020/mar/16/morning-mail-coronavirus-deaths-spike-in-europe-trump-criticism-truganinis-true-story</a:t>
            </a:r>
            <a:r>
              <a:rPr lang="fr-BE" dirty="0"/>
              <a:t>)</a:t>
            </a:r>
          </a:p>
        </p:txBody>
      </p:sp>
    </p:spTree>
    <p:extLst>
      <p:ext uri="{BB962C8B-B14F-4D97-AF65-F5344CB8AC3E}">
        <p14:creationId xmlns:p14="http://schemas.microsoft.com/office/powerpoint/2010/main" val="4111613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C4B137-AA77-427D-8A31-4F1ABCD04ACD}"/>
              </a:ext>
            </a:extLst>
          </p:cNvPr>
          <p:cNvSpPr>
            <a:spLocks noGrp="1"/>
          </p:cNvSpPr>
          <p:nvPr>
            <p:ph type="title"/>
          </p:nvPr>
        </p:nvSpPr>
        <p:spPr/>
        <p:txBody>
          <a:bodyPr/>
          <a:lstStyle/>
          <a:p>
            <a:r>
              <a:rPr lang="en-GB" dirty="0"/>
              <a:t>Playing with the COVID-19 – The world</a:t>
            </a:r>
          </a:p>
        </p:txBody>
      </p:sp>
      <p:sp>
        <p:nvSpPr>
          <p:cNvPr id="3" name="Espace réservé du contenu 2">
            <a:extLst>
              <a:ext uri="{FF2B5EF4-FFF2-40B4-BE49-F238E27FC236}">
                <a16:creationId xmlns:a16="http://schemas.microsoft.com/office/drawing/2014/main" id="{7B403F7E-0F4B-4C82-98C7-3C2501F9CE55}"/>
              </a:ext>
            </a:extLst>
          </p:cNvPr>
          <p:cNvSpPr>
            <a:spLocks noGrp="1"/>
          </p:cNvSpPr>
          <p:nvPr>
            <p:ph idx="1"/>
          </p:nvPr>
        </p:nvSpPr>
        <p:spPr>
          <a:xfrm>
            <a:off x="162560" y="2296161"/>
            <a:ext cx="3870960" cy="4338320"/>
          </a:xfrm>
        </p:spPr>
        <p:txBody>
          <a:bodyPr>
            <a:normAutofit fontScale="92500" lnSpcReduction="10000"/>
          </a:bodyPr>
          <a:lstStyle/>
          <a:p>
            <a:r>
              <a:rPr lang="en-GB" dirty="0"/>
              <a:t>I am not going to lie, it’s still getting worst.</a:t>
            </a:r>
          </a:p>
          <a:p>
            <a:r>
              <a:rPr lang="en-GB" dirty="0"/>
              <a:t>The yellow curve shows this increase of cases (people currently ill).</a:t>
            </a:r>
          </a:p>
          <a:p>
            <a:r>
              <a:rPr lang="en-GB" dirty="0"/>
              <a:t>The green curve shows the recovered cases.</a:t>
            </a:r>
          </a:p>
          <a:p>
            <a:pPr marL="0" indent="0">
              <a:buNone/>
            </a:pPr>
            <a:r>
              <a:rPr lang="en-GB" dirty="0"/>
              <a:t>Note: As far as I know, I’ve not seen these curves in any media.</a:t>
            </a:r>
          </a:p>
          <a:p>
            <a:pPr marL="0" indent="0">
              <a:buNone/>
            </a:pPr>
            <a:endParaRPr lang="en-GB" dirty="0"/>
          </a:p>
          <a:p>
            <a:pPr marL="0" indent="0">
              <a:buNone/>
            </a:pPr>
            <a:r>
              <a:rPr lang="fr-BE" dirty="0">
                <a:hlinkClick r:id="rId3"/>
              </a:rPr>
              <a:t>https://gisanddata.maps.arcgis.com/apps/opsdashboard/index.html#/bda7594740fd40299423467b48e9ecf6</a:t>
            </a:r>
            <a:endParaRPr lang="en-GB" dirty="0"/>
          </a:p>
          <a:p>
            <a:endParaRPr lang="en-GB" dirty="0"/>
          </a:p>
        </p:txBody>
      </p:sp>
      <p:graphicFrame>
        <p:nvGraphicFramePr>
          <p:cNvPr id="5" name="Objet 4">
            <a:extLst>
              <a:ext uri="{FF2B5EF4-FFF2-40B4-BE49-F238E27FC236}">
                <a16:creationId xmlns:a16="http://schemas.microsoft.com/office/drawing/2014/main" id="{42C882A8-B1CF-4980-BA3F-6BAC4B01FEE0}"/>
              </a:ext>
            </a:extLst>
          </p:cNvPr>
          <p:cNvGraphicFramePr>
            <a:graphicFrameLocks noChangeAspect="1"/>
          </p:cNvGraphicFramePr>
          <p:nvPr>
            <p:extLst>
              <p:ext uri="{D42A27DB-BD31-4B8C-83A1-F6EECF244321}">
                <p14:modId xmlns:p14="http://schemas.microsoft.com/office/powerpoint/2010/main" val="1256048802"/>
              </p:ext>
            </p:extLst>
          </p:nvPr>
        </p:nvGraphicFramePr>
        <p:xfrm>
          <a:off x="4154905" y="1923985"/>
          <a:ext cx="8037095" cy="4934015"/>
        </p:xfrm>
        <a:graphic>
          <a:graphicData uri="http://schemas.openxmlformats.org/presentationml/2006/ole">
            <mc:AlternateContent xmlns:mc="http://schemas.openxmlformats.org/markup-compatibility/2006">
              <mc:Choice xmlns:v="urn:schemas-microsoft-com:vml" Requires="v">
                <p:oleObj spid="_x0000_s2053" name="PDF" r:id="rId4" imgW="0" imgH="360" progId="FoxitReader.Document">
                  <p:embed/>
                </p:oleObj>
              </mc:Choice>
              <mc:Fallback>
                <p:oleObj name="PDF" r:id="rId4" imgW="0" imgH="360" progId="FoxitReader.Document">
                  <p:embed/>
                  <p:pic>
                    <p:nvPicPr>
                      <p:cNvPr id="5" name="Objet 4">
                        <a:extLst>
                          <a:ext uri="{FF2B5EF4-FFF2-40B4-BE49-F238E27FC236}">
                            <a16:creationId xmlns:a16="http://schemas.microsoft.com/office/drawing/2014/main" id="{42C882A8-B1CF-4980-BA3F-6BAC4B01FEE0}"/>
                          </a:ext>
                        </a:extLst>
                      </p:cNvPr>
                      <p:cNvPicPr/>
                      <p:nvPr/>
                    </p:nvPicPr>
                    <p:blipFill>
                      <a:blip r:embed="rId5"/>
                      <a:stretch>
                        <a:fillRect/>
                      </a:stretch>
                    </p:blipFill>
                    <p:spPr>
                      <a:xfrm>
                        <a:off x="4154905" y="1923985"/>
                        <a:ext cx="8037095" cy="4934015"/>
                      </a:xfrm>
                      <a:prstGeom prst="rect">
                        <a:avLst/>
                      </a:prstGeom>
                    </p:spPr>
                  </p:pic>
                </p:oleObj>
              </mc:Fallback>
            </mc:AlternateContent>
          </a:graphicData>
        </a:graphic>
      </p:graphicFrame>
    </p:spTree>
    <p:extLst>
      <p:ext uri="{BB962C8B-B14F-4D97-AF65-F5344CB8AC3E}">
        <p14:creationId xmlns:p14="http://schemas.microsoft.com/office/powerpoint/2010/main" val="131303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C4B137-AA77-427D-8A31-4F1ABCD04ACD}"/>
              </a:ext>
            </a:extLst>
          </p:cNvPr>
          <p:cNvSpPr>
            <a:spLocks noGrp="1"/>
          </p:cNvSpPr>
          <p:nvPr>
            <p:ph type="title"/>
          </p:nvPr>
        </p:nvSpPr>
        <p:spPr>
          <a:xfrm>
            <a:off x="810000" y="490135"/>
            <a:ext cx="10680959" cy="970450"/>
          </a:xfrm>
        </p:spPr>
        <p:txBody>
          <a:bodyPr/>
          <a:lstStyle/>
          <a:p>
            <a:r>
              <a:rPr lang="en-GB" dirty="0"/>
              <a:t>Playing with the COVID-19 – The world except China</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B403F7E-0F4B-4C82-98C7-3C2501F9CE55}"/>
                  </a:ext>
                </a:extLst>
              </p:cNvPr>
              <p:cNvSpPr>
                <a:spLocks noGrp="1"/>
              </p:cNvSpPr>
              <p:nvPr>
                <p:ph idx="1"/>
              </p:nvPr>
            </p:nvSpPr>
            <p:spPr>
              <a:xfrm>
                <a:off x="162560" y="2113281"/>
                <a:ext cx="3870960" cy="4582160"/>
              </a:xfrm>
            </p:spPr>
            <p:txBody>
              <a:bodyPr>
                <a:normAutofit/>
              </a:bodyPr>
              <a:lstStyle/>
              <a:p>
                <a:r>
                  <a:rPr lang="en-GB" dirty="0"/>
                  <a:t>For the moment, outside of China, we have a lot of new cases, even more than when the outbreak was at it maximum in China.</a:t>
                </a:r>
              </a:p>
              <a:p>
                <a14:m>
                  <m:oMath xmlns:m="http://schemas.openxmlformats.org/officeDocument/2006/math">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𝑡</m:t>
                        </m:r>
                      </m:e>
                    </m:d>
                    <m:r>
                      <a:rPr lang="fr-BE" b="0" i="1" smtClean="0">
                        <a:latin typeface="Cambria Math" panose="02040503050406030204" pitchFamily="18" charset="0"/>
                      </a:rPr>
                      <m:t>=</m:t>
                    </m:r>
                    <m:r>
                      <a:rPr lang="fr-BE" b="0" i="1" smtClean="0">
                        <a:latin typeface="Cambria Math" panose="02040503050406030204" pitchFamily="18" charset="0"/>
                      </a:rPr>
                      <m:t>𝑎</m:t>
                    </m:r>
                    <m:r>
                      <a:rPr lang="fr-BE" b="0" i="1" smtClean="0">
                        <a:latin typeface="Cambria Math" panose="02040503050406030204" pitchFamily="18" charset="0"/>
                      </a:rPr>
                      <m:t>⋅</m:t>
                    </m:r>
                    <m:sSup>
                      <m:sSupPr>
                        <m:ctrlPr>
                          <a:rPr lang="fr-BE" b="0" i="1" smtClean="0">
                            <a:latin typeface="Cambria Math" panose="02040503050406030204" pitchFamily="18" charset="0"/>
                          </a:rPr>
                        </m:ctrlPr>
                      </m:sSupPr>
                      <m:e>
                        <m:r>
                          <a:rPr lang="fr-BE" b="0" i="1" smtClean="0">
                            <a:latin typeface="Cambria Math" panose="02040503050406030204" pitchFamily="18" charset="0"/>
                          </a:rPr>
                          <m:t>𝑒</m:t>
                        </m:r>
                      </m:e>
                      <m:sup>
                        <m:r>
                          <a:rPr lang="fr-BE" b="0" i="1" smtClean="0">
                            <a:latin typeface="Cambria Math" panose="02040503050406030204" pitchFamily="18" charset="0"/>
                          </a:rPr>
                          <m:t>𝑏</m:t>
                        </m:r>
                        <m:r>
                          <a:rPr lang="fr-BE" b="0" i="1" smtClean="0">
                            <a:latin typeface="Cambria Math" panose="02040503050406030204" pitchFamily="18" charset="0"/>
                          </a:rPr>
                          <m:t>⋅</m:t>
                        </m:r>
                        <m:r>
                          <a:rPr lang="fr-BE" b="0" i="1" smtClean="0">
                            <a:latin typeface="Cambria Math" panose="02040503050406030204" pitchFamily="18" charset="0"/>
                          </a:rPr>
                          <m:t>𝑡</m:t>
                        </m:r>
                      </m:sup>
                    </m:sSup>
                  </m:oMath>
                </a14:m>
                <a:r>
                  <a:rPr lang="fr-BE" b="0" dirty="0"/>
                  <a:t> (Naïve model)</a:t>
                </a:r>
              </a:p>
              <a:p>
                <a:endParaRPr lang="en-GB" dirty="0"/>
              </a:p>
            </p:txBody>
          </p:sp>
        </mc:Choice>
        <mc:Fallback xmlns="">
          <p:sp>
            <p:nvSpPr>
              <p:cNvPr id="3" name="Espace réservé du contenu 2">
                <a:extLst>
                  <a:ext uri="{FF2B5EF4-FFF2-40B4-BE49-F238E27FC236}">
                    <a16:creationId xmlns:a16="http://schemas.microsoft.com/office/drawing/2014/main" id="{7B403F7E-0F4B-4C82-98C7-3C2501F9CE55}"/>
                  </a:ext>
                </a:extLst>
              </p:cNvPr>
              <p:cNvSpPr>
                <a:spLocks noGrp="1" noRot="1" noChangeAspect="1" noMove="1" noResize="1" noEditPoints="1" noAdjustHandles="1" noChangeArrowheads="1" noChangeShapeType="1" noTextEdit="1"/>
              </p:cNvSpPr>
              <p:nvPr>
                <p:ph idx="1"/>
              </p:nvPr>
            </p:nvSpPr>
            <p:spPr>
              <a:xfrm>
                <a:off x="162560" y="2113281"/>
                <a:ext cx="3870960" cy="4582160"/>
              </a:xfrm>
              <a:blipFill>
                <a:blip r:embed="rId3"/>
                <a:stretch>
                  <a:fillRect/>
                </a:stretch>
              </a:blipFill>
            </p:spPr>
            <p:txBody>
              <a:bodyPr/>
              <a:lstStyle/>
              <a:p>
                <a:r>
                  <a:rPr lang="en-GB">
                    <a:noFill/>
                  </a:rPr>
                  <a:t> </a:t>
                </a:r>
              </a:p>
            </p:txBody>
          </p:sp>
        </mc:Fallback>
      </mc:AlternateContent>
      <p:graphicFrame>
        <p:nvGraphicFramePr>
          <p:cNvPr id="6" name="Objet 5">
            <a:extLst>
              <a:ext uri="{FF2B5EF4-FFF2-40B4-BE49-F238E27FC236}">
                <a16:creationId xmlns:a16="http://schemas.microsoft.com/office/drawing/2014/main" id="{E4EE1C5E-87FE-426F-B9DB-CB8553D6A01D}"/>
              </a:ext>
            </a:extLst>
          </p:cNvPr>
          <p:cNvGraphicFramePr>
            <a:graphicFrameLocks noChangeAspect="1"/>
          </p:cNvGraphicFramePr>
          <p:nvPr>
            <p:extLst>
              <p:ext uri="{D42A27DB-BD31-4B8C-83A1-F6EECF244321}">
                <p14:modId xmlns:p14="http://schemas.microsoft.com/office/powerpoint/2010/main" val="74926466"/>
              </p:ext>
            </p:extLst>
          </p:nvPr>
        </p:nvGraphicFramePr>
        <p:xfrm>
          <a:off x="4154905" y="1923985"/>
          <a:ext cx="8037095" cy="4934015"/>
        </p:xfrm>
        <a:graphic>
          <a:graphicData uri="http://schemas.openxmlformats.org/presentationml/2006/ole">
            <mc:AlternateContent xmlns:mc="http://schemas.openxmlformats.org/markup-compatibility/2006">
              <mc:Choice xmlns:v="urn:schemas-microsoft-com:vml" Requires="v">
                <p:oleObj spid="_x0000_s3077" name="PDF" r:id="rId4" imgW="0" imgH="360" progId="FoxitReader.Document">
                  <p:embed/>
                </p:oleObj>
              </mc:Choice>
              <mc:Fallback>
                <p:oleObj name="PDF" r:id="rId4" imgW="0" imgH="360" progId="FoxitReader.Document">
                  <p:embed/>
                  <p:pic>
                    <p:nvPicPr>
                      <p:cNvPr id="6" name="Objet 5">
                        <a:extLst>
                          <a:ext uri="{FF2B5EF4-FFF2-40B4-BE49-F238E27FC236}">
                            <a16:creationId xmlns:a16="http://schemas.microsoft.com/office/drawing/2014/main" id="{E4EE1C5E-87FE-426F-B9DB-CB8553D6A01D}"/>
                          </a:ext>
                        </a:extLst>
                      </p:cNvPr>
                      <p:cNvPicPr/>
                      <p:nvPr/>
                    </p:nvPicPr>
                    <p:blipFill>
                      <a:blip r:embed="rId5"/>
                      <a:stretch>
                        <a:fillRect/>
                      </a:stretch>
                    </p:blipFill>
                    <p:spPr>
                      <a:xfrm>
                        <a:off x="4154905" y="1923985"/>
                        <a:ext cx="8037095" cy="4934015"/>
                      </a:xfrm>
                      <a:prstGeom prst="rect">
                        <a:avLst/>
                      </a:prstGeom>
                    </p:spPr>
                  </p:pic>
                </p:oleObj>
              </mc:Fallback>
            </mc:AlternateContent>
          </a:graphicData>
        </a:graphic>
      </p:graphicFrame>
    </p:spTree>
    <p:extLst>
      <p:ext uri="{BB962C8B-B14F-4D97-AF65-F5344CB8AC3E}">
        <p14:creationId xmlns:p14="http://schemas.microsoft.com/office/powerpoint/2010/main" val="2273848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0DC4B137-AA77-427D-8A31-4F1ABCD04ACD}"/>
              </a:ext>
            </a:extLst>
          </p:cNvPr>
          <p:cNvSpPr>
            <a:spLocks noGrp="1"/>
          </p:cNvSpPr>
          <p:nvPr>
            <p:ph type="title"/>
          </p:nvPr>
        </p:nvSpPr>
        <p:spPr>
          <a:xfrm>
            <a:off x="451514" y="457201"/>
            <a:ext cx="3575737" cy="1332688"/>
          </a:xfrm>
        </p:spPr>
        <p:txBody>
          <a:bodyPr anchor="b">
            <a:normAutofit/>
          </a:bodyPr>
          <a:lstStyle/>
          <a:p>
            <a:pPr algn="ctr">
              <a:lnSpc>
                <a:spcPct val="90000"/>
              </a:lnSpc>
            </a:pPr>
            <a:r>
              <a:rPr lang="en-GB" sz="3000">
                <a:solidFill>
                  <a:srgbClr val="FFFFFF"/>
                </a:solidFill>
              </a:rPr>
              <a:t>Playing with the COVID-19 – Parenthesis</a:t>
            </a:r>
          </a:p>
        </p:txBody>
      </p:sp>
      <p:sp>
        <p:nvSpPr>
          <p:cNvPr id="3" name="Espace réservé du contenu 2">
            <a:extLst>
              <a:ext uri="{FF2B5EF4-FFF2-40B4-BE49-F238E27FC236}">
                <a16:creationId xmlns:a16="http://schemas.microsoft.com/office/drawing/2014/main" id="{7B403F7E-0F4B-4C82-98C7-3C2501F9CE55}"/>
              </a:ext>
            </a:extLst>
          </p:cNvPr>
          <p:cNvSpPr>
            <a:spLocks noGrp="1"/>
          </p:cNvSpPr>
          <p:nvPr>
            <p:ph idx="1"/>
          </p:nvPr>
        </p:nvSpPr>
        <p:spPr>
          <a:xfrm>
            <a:off x="451514" y="2046514"/>
            <a:ext cx="3575737" cy="3994848"/>
          </a:xfrm>
        </p:spPr>
        <p:txBody>
          <a:bodyPr>
            <a:normAutofit/>
          </a:bodyPr>
          <a:lstStyle/>
          <a:p>
            <a:pPr marL="0" indent="0">
              <a:buNone/>
            </a:pPr>
            <a:r>
              <a:rPr lang="fr-BE" sz="1600">
                <a:solidFill>
                  <a:srgbClr val="FFFFFF"/>
                </a:solidFill>
                <a:hlinkClick r:id="rId2"/>
              </a:rPr>
              <a:t>https://arstechnica.com/science/2020/03/new-model-examines-impact-of-different-methods-of-coronavirus-control/</a:t>
            </a:r>
            <a:endParaRPr lang="fr-BE" sz="1600" b="0">
              <a:solidFill>
                <a:srgbClr val="FFFFFF"/>
              </a:solidFill>
            </a:endParaRPr>
          </a:p>
          <a:p>
            <a:endParaRPr lang="en-GB" sz="1600">
              <a:solidFill>
                <a:srgbClr val="FFFFFF"/>
              </a:solidFill>
            </a:endParaRPr>
          </a:p>
        </p:txBody>
      </p:sp>
      <p:pic>
        <p:nvPicPr>
          <p:cNvPr id="3074" name="Picture 2" descr="While the critical care capacity remains fixed, most mediation methods allow enough cases to vastly exceed it.">
            <a:extLst>
              <a:ext uri="{FF2B5EF4-FFF2-40B4-BE49-F238E27FC236}">
                <a16:creationId xmlns:a16="http://schemas.microsoft.com/office/drawing/2014/main" id="{3BFBFD42-092B-4340-A73D-7F8D3C891B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0790" y="1352347"/>
            <a:ext cx="6267743" cy="3854661"/>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28205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C4B137-AA77-427D-8A31-4F1ABCD04ACD}"/>
              </a:ext>
            </a:extLst>
          </p:cNvPr>
          <p:cNvSpPr>
            <a:spLocks noGrp="1"/>
          </p:cNvSpPr>
          <p:nvPr>
            <p:ph type="title"/>
          </p:nvPr>
        </p:nvSpPr>
        <p:spPr>
          <a:xfrm>
            <a:off x="810000" y="490135"/>
            <a:ext cx="10680959" cy="970450"/>
          </a:xfrm>
        </p:spPr>
        <p:txBody>
          <a:bodyPr/>
          <a:lstStyle/>
          <a:p>
            <a:r>
              <a:rPr lang="en-GB" dirty="0"/>
              <a:t>Playing with the COVID-19 – China</a:t>
            </a:r>
          </a:p>
        </p:txBody>
      </p:sp>
      <p:sp>
        <p:nvSpPr>
          <p:cNvPr id="3" name="Espace réservé du contenu 2">
            <a:extLst>
              <a:ext uri="{FF2B5EF4-FFF2-40B4-BE49-F238E27FC236}">
                <a16:creationId xmlns:a16="http://schemas.microsoft.com/office/drawing/2014/main" id="{7B403F7E-0F4B-4C82-98C7-3C2501F9CE55}"/>
              </a:ext>
            </a:extLst>
          </p:cNvPr>
          <p:cNvSpPr>
            <a:spLocks noGrp="1"/>
          </p:cNvSpPr>
          <p:nvPr>
            <p:ph idx="1"/>
          </p:nvPr>
        </p:nvSpPr>
        <p:spPr>
          <a:xfrm>
            <a:off x="71119" y="1920240"/>
            <a:ext cx="4137853" cy="5029200"/>
          </a:xfrm>
        </p:spPr>
        <p:txBody>
          <a:bodyPr>
            <a:normAutofit/>
          </a:bodyPr>
          <a:lstStyle/>
          <a:p>
            <a:r>
              <a:rPr lang="en-GB" dirty="0"/>
              <a:t>Did China cheat in its numbers before mid February?</a:t>
            </a:r>
          </a:p>
          <a:p>
            <a:pPr lvl="1"/>
            <a:r>
              <a:rPr lang="en-GB" dirty="0"/>
              <a:t>No, the measuring methodology did change to take into account the clinical cases.</a:t>
            </a:r>
          </a:p>
          <a:p>
            <a:pPr marL="457200" lvl="1" indent="0">
              <a:buNone/>
            </a:pPr>
            <a:r>
              <a:rPr lang="fr-BE" dirty="0">
                <a:hlinkClick r:id="rId3"/>
              </a:rPr>
              <a:t>https://www.who.int/docs/default-source/coronaviruse/situation-reports/20200213-sitrep-24-covid-19.pdf?sfvrsn=9a7406a4_4</a:t>
            </a:r>
            <a:endParaRPr lang="fr-BE" dirty="0"/>
          </a:p>
          <a:p>
            <a:r>
              <a:rPr lang="en-GB" dirty="0"/>
              <a:t>Since the 19</a:t>
            </a:r>
            <a:r>
              <a:rPr lang="en-GB" baseline="30000" dirty="0"/>
              <a:t>th</a:t>
            </a:r>
            <a:r>
              <a:rPr lang="en-GB" dirty="0"/>
              <a:t> of February, China has reached its peak. It’s related to the measure took by the Chinese government to contain the outbreak.</a:t>
            </a:r>
          </a:p>
        </p:txBody>
      </p:sp>
      <p:graphicFrame>
        <p:nvGraphicFramePr>
          <p:cNvPr id="6" name="Objet 5">
            <a:extLst>
              <a:ext uri="{FF2B5EF4-FFF2-40B4-BE49-F238E27FC236}">
                <a16:creationId xmlns:a16="http://schemas.microsoft.com/office/drawing/2014/main" id="{31FA836D-5270-46A6-84DE-C9B369400EE4}"/>
              </a:ext>
            </a:extLst>
          </p:cNvPr>
          <p:cNvGraphicFramePr>
            <a:graphicFrameLocks noChangeAspect="1"/>
          </p:cNvGraphicFramePr>
          <p:nvPr>
            <p:extLst>
              <p:ext uri="{D42A27DB-BD31-4B8C-83A1-F6EECF244321}">
                <p14:modId xmlns:p14="http://schemas.microsoft.com/office/powerpoint/2010/main" val="4139747943"/>
              </p:ext>
            </p:extLst>
          </p:nvPr>
        </p:nvGraphicFramePr>
        <p:xfrm>
          <a:off x="4148805" y="1920240"/>
          <a:ext cx="8043195" cy="4937760"/>
        </p:xfrm>
        <a:graphic>
          <a:graphicData uri="http://schemas.openxmlformats.org/presentationml/2006/ole">
            <mc:AlternateContent xmlns:mc="http://schemas.openxmlformats.org/markup-compatibility/2006">
              <mc:Choice xmlns:v="urn:schemas-microsoft-com:vml" Requires="v">
                <p:oleObj spid="_x0000_s4101" name="PDF" r:id="rId4" imgW="0" imgH="360" progId="FoxitReader.Document">
                  <p:embed/>
                </p:oleObj>
              </mc:Choice>
              <mc:Fallback>
                <p:oleObj name="PDF" r:id="rId4" imgW="0" imgH="360" progId="FoxitReader.Document">
                  <p:embed/>
                  <p:pic>
                    <p:nvPicPr>
                      <p:cNvPr id="6" name="Objet 5">
                        <a:extLst>
                          <a:ext uri="{FF2B5EF4-FFF2-40B4-BE49-F238E27FC236}">
                            <a16:creationId xmlns:a16="http://schemas.microsoft.com/office/drawing/2014/main" id="{31FA836D-5270-46A6-84DE-C9B369400EE4}"/>
                          </a:ext>
                        </a:extLst>
                      </p:cNvPr>
                      <p:cNvPicPr/>
                      <p:nvPr/>
                    </p:nvPicPr>
                    <p:blipFill>
                      <a:blip r:embed="rId5"/>
                      <a:stretch>
                        <a:fillRect/>
                      </a:stretch>
                    </p:blipFill>
                    <p:spPr>
                      <a:xfrm>
                        <a:off x="4148805" y="1920240"/>
                        <a:ext cx="8043195" cy="4937760"/>
                      </a:xfrm>
                      <a:prstGeom prst="rect">
                        <a:avLst/>
                      </a:prstGeom>
                    </p:spPr>
                  </p:pic>
                </p:oleObj>
              </mc:Fallback>
            </mc:AlternateContent>
          </a:graphicData>
        </a:graphic>
      </p:graphicFrame>
    </p:spTree>
    <p:extLst>
      <p:ext uri="{BB962C8B-B14F-4D97-AF65-F5344CB8AC3E}">
        <p14:creationId xmlns:p14="http://schemas.microsoft.com/office/powerpoint/2010/main" val="4032872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C4B137-AA77-427D-8A31-4F1ABCD04ACD}"/>
              </a:ext>
            </a:extLst>
          </p:cNvPr>
          <p:cNvSpPr>
            <a:spLocks noGrp="1"/>
          </p:cNvSpPr>
          <p:nvPr>
            <p:ph type="title"/>
          </p:nvPr>
        </p:nvSpPr>
        <p:spPr>
          <a:xfrm>
            <a:off x="810000" y="490135"/>
            <a:ext cx="10680959" cy="970450"/>
          </a:xfrm>
        </p:spPr>
        <p:txBody>
          <a:bodyPr/>
          <a:lstStyle/>
          <a:p>
            <a:r>
              <a:rPr lang="en-GB" dirty="0"/>
              <a:t>Playing with the COVID-19 – Denmark</a:t>
            </a:r>
          </a:p>
        </p:txBody>
      </p:sp>
      <p:sp>
        <p:nvSpPr>
          <p:cNvPr id="3" name="Espace réservé du contenu 2">
            <a:extLst>
              <a:ext uri="{FF2B5EF4-FFF2-40B4-BE49-F238E27FC236}">
                <a16:creationId xmlns:a16="http://schemas.microsoft.com/office/drawing/2014/main" id="{7B403F7E-0F4B-4C82-98C7-3C2501F9CE55}"/>
              </a:ext>
            </a:extLst>
          </p:cNvPr>
          <p:cNvSpPr>
            <a:spLocks noGrp="1"/>
          </p:cNvSpPr>
          <p:nvPr>
            <p:ph idx="1"/>
          </p:nvPr>
        </p:nvSpPr>
        <p:spPr>
          <a:xfrm>
            <a:off x="71119" y="1920240"/>
            <a:ext cx="4137853" cy="5029200"/>
          </a:xfrm>
        </p:spPr>
        <p:txBody>
          <a:bodyPr>
            <a:normAutofit/>
          </a:bodyPr>
          <a:lstStyle/>
          <a:p>
            <a:r>
              <a:rPr lang="en-GB" dirty="0"/>
              <a:t>The Denmark applied some measures before Belgium and we can see it in the curve.</a:t>
            </a:r>
          </a:p>
          <a:p>
            <a:r>
              <a:rPr lang="en-GB" dirty="0"/>
              <a:t>The growth rate did decrease.</a:t>
            </a:r>
          </a:p>
          <a:p>
            <a:r>
              <a:rPr lang="en-GB" dirty="0"/>
              <a:t>Also since most of the cases will be in the medical staff and in the family we still have an evolution of the spread due to the household contamination, etc.</a:t>
            </a:r>
          </a:p>
        </p:txBody>
      </p:sp>
      <p:graphicFrame>
        <p:nvGraphicFramePr>
          <p:cNvPr id="5" name="Objet 4">
            <a:extLst>
              <a:ext uri="{FF2B5EF4-FFF2-40B4-BE49-F238E27FC236}">
                <a16:creationId xmlns:a16="http://schemas.microsoft.com/office/drawing/2014/main" id="{C825E617-555B-41F2-8634-BA4A59BD7D97}"/>
              </a:ext>
            </a:extLst>
          </p:cNvPr>
          <p:cNvGraphicFramePr>
            <a:graphicFrameLocks noChangeAspect="1"/>
          </p:cNvGraphicFramePr>
          <p:nvPr>
            <p:extLst>
              <p:ext uri="{D42A27DB-BD31-4B8C-83A1-F6EECF244321}">
                <p14:modId xmlns:p14="http://schemas.microsoft.com/office/powerpoint/2010/main" val="125981323"/>
              </p:ext>
            </p:extLst>
          </p:nvPr>
        </p:nvGraphicFramePr>
        <p:xfrm>
          <a:off x="4094480" y="1886889"/>
          <a:ext cx="8097520" cy="4971111"/>
        </p:xfrm>
        <a:graphic>
          <a:graphicData uri="http://schemas.openxmlformats.org/presentationml/2006/ole">
            <mc:AlternateContent xmlns:mc="http://schemas.openxmlformats.org/markup-compatibility/2006">
              <mc:Choice xmlns:v="urn:schemas-microsoft-com:vml" Requires="v">
                <p:oleObj spid="_x0000_s5125" name="PDF" r:id="rId3" imgW="0" imgH="360" progId="FoxitReader.Document">
                  <p:embed/>
                </p:oleObj>
              </mc:Choice>
              <mc:Fallback>
                <p:oleObj name="PDF" r:id="rId3" imgW="0" imgH="360" progId="FoxitReader.Document">
                  <p:embed/>
                  <p:pic>
                    <p:nvPicPr>
                      <p:cNvPr id="5" name="Objet 4">
                        <a:extLst>
                          <a:ext uri="{FF2B5EF4-FFF2-40B4-BE49-F238E27FC236}">
                            <a16:creationId xmlns:a16="http://schemas.microsoft.com/office/drawing/2014/main" id="{C825E617-555B-41F2-8634-BA4A59BD7D97}"/>
                          </a:ext>
                        </a:extLst>
                      </p:cNvPr>
                      <p:cNvPicPr/>
                      <p:nvPr/>
                    </p:nvPicPr>
                    <p:blipFill>
                      <a:blip r:embed="rId4"/>
                      <a:stretch>
                        <a:fillRect/>
                      </a:stretch>
                    </p:blipFill>
                    <p:spPr>
                      <a:xfrm>
                        <a:off x="4094480" y="1886889"/>
                        <a:ext cx="8097520" cy="4971111"/>
                      </a:xfrm>
                      <a:prstGeom prst="rect">
                        <a:avLst/>
                      </a:prstGeom>
                    </p:spPr>
                  </p:pic>
                </p:oleObj>
              </mc:Fallback>
            </mc:AlternateContent>
          </a:graphicData>
        </a:graphic>
      </p:graphicFrame>
    </p:spTree>
    <p:extLst>
      <p:ext uri="{BB962C8B-B14F-4D97-AF65-F5344CB8AC3E}">
        <p14:creationId xmlns:p14="http://schemas.microsoft.com/office/powerpoint/2010/main" val="2933602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hlinkClick r:id="rId2"/>
            <a:extLst>
              <a:ext uri="{FF2B5EF4-FFF2-40B4-BE49-F238E27FC236}">
                <a16:creationId xmlns:a16="http://schemas.microsoft.com/office/drawing/2014/main" id="{770F915B-FD92-45CA-B71C-6B7B71892C66}"/>
              </a:ext>
            </a:extLst>
          </p:cNvPr>
          <p:cNvPicPr>
            <a:picLocks noChangeAspect="1"/>
          </p:cNvPicPr>
          <p:nvPr/>
        </p:nvPicPr>
        <p:blipFill rotWithShape="1">
          <a:blip r:embed="rId3">
            <a:duotone>
              <a:schemeClr val="bg2">
                <a:shade val="45000"/>
                <a:satMod val="135000"/>
              </a:schemeClr>
              <a:prstClr val="white"/>
            </a:duotone>
            <a:alphaModFix amt="40000"/>
          </a:blip>
          <a:srcRect t="6487" b="9243"/>
          <a:stretch/>
        </p:blipFill>
        <p:spPr>
          <a:xfrm>
            <a:off x="20" y="10"/>
            <a:ext cx="12191980" cy="6857990"/>
          </a:xfrm>
          <a:prstGeom prst="rect">
            <a:avLst/>
          </a:prstGeom>
        </p:spPr>
      </p:pic>
      <p:sp>
        <p:nvSpPr>
          <p:cNvPr id="2" name="Titre 1">
            <a:extLst>
              <a:ext uri="{FF2B5EF4-FFF2-40B4-BE49-F238E27FC236}">
                <a16:creationId xmlns:a16="http://schemas.microsoft.com/office/drawing/2014/main" id="{73E82F35-C210-4BBA-8A75-8624F559C3DD}"/>
              </a:ext>
            </a:extLst>
          </p:cNvPr>
          <p:cNvSpPr>
            <a:spLocks noGrp="1"/>
          </p:cNvSpPr>
          <p:nvPr>
            <p:ph type="title"/>
          </p:nvPr>
        </p:nvSpPr>
        <p:spPr>
          <a:xfrm>
            <a:off x="810000" y="447188"/>
            <a:ext cx="10571998" cy="970450"/>
          </a:xfrm>
        </p:spPr>
        <p:txBody>
          <a:bodyPr>
            <a:normAutofit/>
          </a:bodyPr>
          <a:lstStyle/>
          <a:p>
            <a:r>
              <a:rPr lang="en-GB" dirty="0"/>
              <a:t>What to do now?</a:t>
            </a:r>
          </a:p>
        </p:txBody>
      </p:sp>
      <p:sp>
        <p:nvSpPr>
          <p:cNvPr id="3" name="Espace réservé du contenu 2">
            <a:extLst>
              <a:ext uri="{FF2B5EF4-FFF2-40B4-BE49-F238E27FC236}">
                <a16:creationId xmlns:a16="http://schemas.microsoft.com/office/drawing/2014/main" id="{A5B129F9-ECA1-4DCC-87D3-DCA74AECC99A}"/>
              </a:ext>
            </a:extLst>
          </p:cNvPr>
          <p:cNvSpPr>
            <a:spLocks noGrp="1"/>
          </p:cNvSpPr>
          <p:nvPr>
            <p:ph idx="1"/>
          </p:nvPr>
        </p:nvSpPr>
        <p:spPr>
          <a:xfrm>
            <a:off x="818711" y="1640541"/>
            <a:ext cx="10907124" cy="4770271"/>
          </a:xfrm>
        </p:spPr>
        <p:txBody>
          <a:bodyPr>
            <a:normAutofit/>
          </a:bodyPr>
          <a:lstStyle/>
          <a:p>
            <a:pPr>
              <a:lnSpc>
                <a:spcPct val="90000"/>
              </a:lnSpc>
            </a:pPr>
            <a:r>
              <a:rPr lang="en-GB" sz="1500" dirty="0"/>
              <a:t>Keep practicing the individual measures (washing your hands, coughing or sneezing in your sleeve, avoid sick people, avoid to touch your face, etc)</a:t>
            </a:r>
          </a:p>
          <a:p>
            <a:pPr marL="457200" lvl="1" indent="0">
              <a:lnSpc>
                <a:spcPct val="90000"/>
              </a:lnSpc>
              <a:buNone/>
            </a:pPr>
            <a:r>
              <a:rPr lang="fr-BE" sz="1500" dirty="0">
                <a:hlinkClick r:id="rId4"/>
              </a:rPr>
              <a:t>https://www.who.int/emergencies/diseases/novel-coronavirus-2019/advice-for-public</a:t>
            </a:r>
            <a:endParaRPr lang="en-GB" sz="1500" dirty="0"/>
          </a:p>
          <a:p>
            <a:pPr>
              <a:lnSpc>
                <a:spcPct val="90000"/>
              </a:lnSpc>
            </a:pPr>
            <a:r>
              <a:rPr lang="en-GB" sz="1500" dirty="0"/>
              <a:t>Apply the social distancing as strictly as possible.</a:t>
            </a:r>
          </a:p>
          <a:p>
            <a:pPr>
              <a:lnSpc>
                <a:spcPct val="90000"/>
              </a:lnSpc>
            </a:pPr>
            <a:r>
              <a:rPr lang="en-GB" sz="1500" dirty="0"/>
              <a:t>Stay in contact with your family and friends (by internet if you are not near them).</a:t>
            </a:r>
          </a:p>
          <a:p>
            <a:pPr>
              <a:lnSpc>
                <a:spcPct val="90000"/>
              </a:lnSpc>
            </a:pPr>
            <a:r>
              <a:rPr lang="en-GB" sz="1500" dirty="0"/>
              <a:t>Try to keep a healthy lifestyle, avoid drugs, alcohol and smoking.</a:t>
            </a:r>
          </a:p>
          <a:p>
            <a:pPr>
              <a:lnSpc>
                <a:spcPct val="90000"/>
              </a:lnSpc>
            </a:pPr>
            <a:r>
              <a:rPr lang="en-GB" sz="1500" dirty="0"/>
              <a:t>Keep you inform (look at the WHO website and your government website).</a:t>
            </a:r>
          </a:p>
          <a:p>
            <a:pPr>
              <a:lnSpc>
                <a:spcPct val="90000"/>
              </a:lnSpc>
            </a:pPr>
            <a:r>
              <a:rPr lang="en-GB" sz="1500" dirty="0"/>
              <a:t>Limit your time watching the news or listening to the media.</a:t>
            </a:r>
          </a:p>
          <a:p>
            <a:pPr>
              <a:lnSpc>
                <a:spcPct val="90000"/>
              </a:lnSpc>
            </a:pPr>
            <a:r>
              <a:rPr lang="en-GB" sz="1500" dirty="0"/>
              <a:t>Improve your skills.</a:t>
            </a:r>
          </a:p>
          <a:p>
            <a:pPr marL="0" indent="0">
              <a:lnSpc>
                <a:spcPct val="90000"/>
              </a:lnSpc>
              <a:buNone/>
            </a:pPr>
            <a:r>
              <a:rPr lang="fr-BE" sz="1500" dirty="0">
                <a:hlinkClick r:id="rId5"/>
              </a:rPr>
              <a:t>https://github.com/2010019970909/COVID-19_graphs/blob/master/coping-with-stress.pdf</a:t>
            </a:r>
            <a:endParaRPr lang="fr-BE" sz="1500" dirty="0"/>
          </a:p>
          <a:p>
            <a:pPr marL="0" indent="0">
              <a:lnSpc>
                <a:spcPct val="90000"/>
              </a:lnSpc>
              <a:buNone/>
            </a:pPr>
            <a:r>
              <a:rPr lang="fr-BE" sz="1500" dirty="0">
                <a:hlinkClick r:id="rId6"/>
              </a:rPr>
              <a:t>https://github.com/2010019970909/COVID-19_graphs/blob/master/gestion-du-stress_traduction_non_officiel.pdf</a:t>
            </a:r>
            <a:endParaRPr lang="en-GB" sz="1500" dirty="0"/>
          </a:p>
        </p:txBody>
      </p:sp>
    </p:spTree>
    <p:extLst>
      <p:ext uri="{BB962C8B-B14F-4D97-AF65-F5344CB8AC3E}">
        <p14:creationId xmlns:p14="http://schemas.microsoft.com/office/powerpoint/2010/main" val="519434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DC9966-1C0D-4741-A353-54789784D7E6}"/>
              </a:ext>
            </a:extLst>
          </p:cNvPr>
          <p:cNvSpPr>
            <a:spLocks noGrp="1"/>
          </p:cNvSpPr>
          <p:nvPr>
            <p:ph type="title"/>
          </p:nvPr>
        </p:nvSpPr>
        <p:spPr/>
        <p:txBody>
          <a:bodyPr/>
          <a:lstStyle/>
          <a:p>
            <a:r>
              <a:rPr lang="en-GB" dirty="0"/>
              <a:t>Some questions…</a:t>
            </a:r>
          </a:p>
        </p:txBody>
      </p:sp>
      <p:sp>
        <p:nvSpPr>
          <p:cNvPr id="3" name="Espace réservé du contenu 2">
            <a:extLst>
              <a:ext uri="{FF2B5EF4-FFF2-40B4-BE49-F238E27FC236}">
                <a16:creationId xmlns:a16="http://schemas.microsoft.com/office/drawing/2014/main" id="{45D70517-A2C2-4E67-AF68-755DB3C2C017}"/>
              </a:ext>
            </a:extLst>
          </p:cNvPr>
          <p:cNvSpPr>
            <a:spLocks noGrp="1"/>
          </p:cNvSpPr>
          <p:nvPr>
            <p:ph idx="1"/>
          </p:nvPr>
        </p:nvSpPr>
        <p:spPr/>
        <p:txBody>
          <a:bodyPr/>
          <a:lstStyle/>
          <a:p>
            <a:r>
              <a:rPr lang="en-GB" dirty="0"/>
              <a:t>What are the major issues?</a:t>
            </a:r>
          </a:p>
          <a:p>
            <a:r>
              <a:rPr lang="en-GB" dirty="0"/>
              <a:t>What should we fear?</a:t>
            </a:r>
          </a:p>
          <a:p>
            <a:r>
              <a:rPr lang="en-GB" dirty="0"/>
              <a:t>What is your point of view regarding the solutions implemented?</a:t>
            </a:r>
          </a:p>
          <a:p>
            <a:r>
              <a:rPr lang="en-GB" dirty="0"/>
              <a:t>Do you trust your government?</a:t>
            </a:r>
          </a:p>
          <a:p>
            <a:r>
              <a:rPr lang="en-GB" dirty="0"/>
              <a:t>Do you trust the WHO?</a:t>
            </a:r>
          </a:p>
          <a:p>
            <a:r>
              <a:rPr lang="en-GB" dirty="0"/>
              <a:t>Is China showing an example in the outbreak management and why?</a:t>
            </a:r>
          </a:p>
        </p:txBody>
      </p:sp>
    </p:spTree>
    <p:extLst>
      <p:ext uri="{BB962C8B-B14F-4D97-AF65-F5344CB8AC3E}">
        <p14:creationId xmlns:p14="http://schemas.microsoft.com/office/powerpoint/2010/main" val="2974480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DD0DD8-1787-4798-A092-96CEBF25F76C}"/>
              </a:ext>
            </a:extLst>
          </p:cNvPr>
          <p:cNvSpPr>
            <a:spLocks noGrp="1"/>
          </p:cNvSpPr>
          <p:nvPr>
            <p:ph type="title"/>
          </p:nvPr>
        </p:nvSpPr>
        <p:spPr/>
        <p:txBody>
          <a:bodyPr/>
          <a:lstStyle/>
          <a:p>
            <a:r>
              <a:rPr lang="fr-BE" dirty="0"/>
              <a:t>Introduction</a:t>
            </a:r>
          </a:p>
        </p:txBody>
      </p:sp>
      <p:sp>
        <p:nvSpPr>
          <p:cNvPr id="3" name="Espace réservé du contenu 2">
            <a:extLst>
              <a:ext uri="{FF2B5EF4-FFF2-40B4-BE49-F238E27FC236}">
                <a16:creationId xmlns:a16="http://schemas.microsoft.com/office/drawing/2014/main" id="{D56769AB-1A32-45A6-BAB2-1D2805D6C4E1}"/>
              </a:ext>
            </a:extLst>
          </p:cNvPr>
          <p:cNvSpPr>
            <a:spLocks noGrp="1"/>
          </p:cNvSpPr>
          <p:nvPr>
            <p:ph idx="1"/>
          </p:nvPr>
        </p:nvSpPr>
        <p:spPr>
          <a:xfrm>
            <a:off x="818712" y="2222287"/>
            <a:ext cx="10554574" cy="4284839"/>
          </a:xfrm>
        </p:spPr>
        <p:txBody>
          <a:bodyPr>
            <a:normAutofit/>
          </a:bodyPr>
          <a:lstStyle/>
          <a:p>
            <a:r>
              <a:rPr lang="en-GB" dirty="0"/>
              <a:t>Why did I choose this subject?</a:t>
            </a:r>
          </a:p>
          <a:p>
            <a:r>
              <a:rPr lang="en-GB" dirty="0"/>
              <a:t>What is the COVID-19?</a:t>
            </a:r>
          </a:p>
          <a:p>
            <a:r>
              <a:rPr lang="en-GB" dirty="0"/>
              <a:t>What is the view of the media?</a:t>
            </a:r>
          </a:p>
          <a:p>
            <a:r>
              <a:rPr lang="en-GB" dirty="0"/>
              <a:t>What the governments are doing?</a:t>
            </a:r>
          </a:p>
          <a:p>
            <a:r>
              <a:rPr lang="en-GB" dirty="0"/>
              <a:t>Are we totally lost (#</a:t>
            </a:r>
            <a:r>
              <a:rPr lang="en-GB" dirty="0" err="1"/>
              <a:t>allgonnadie</a:t>
            </a:r>
            <a:r>
              <a:rPr lang="en-GB" dirty="0"/>
              <a:t>)?</a:t>
            </a:r>
          </a:p>
          <a:p>
            <a:r>
              <a:rPr lang="en-GB" dirty="0"/>
              <a:t>The WHO plan</a:t>
            </a:r>
          </a:p>
          <a:p>
            <a:r>
              <a:rPr lang="en-GB" dirty="0"/>
              <a:t>Playing with the COVID-19</a:t>
            </a:r>
          </a:p>
          <a:p>
            <a:pPr marL="0" indent="0">
              <a:buNone/>
            </a:pPr>
            <a:endParaRPr lang="en-GB" dirty="0"/>
          </a:p>
          <a:p>
            <a:pPr marL="0" indent="0">
              <a:buNone/>
            </a:pPr>
            <a:r>
              <a:rPr lang="en-GB" dirty="0"/>
              <a:t>Note: I’ll be talking a lot of the World Health Organization (WHO), for the French speakers, it’s the “Organisation </a:t>
            </a:r>
            <a:r>
              <a:rPr lang="en-GB" dirty="0" err="1"/>
              <a:t>Mondiale</a:t>
            </a:r>
            <a:r>
              <a:rPr lang="en-GB" dirty="0"/>
              <a:t> de la Santé (OMS)”. </a:t>
            </a:r>
          </a:p>
        </p:txBody>
      </p:sp>
    </p:spTree>
    <p:extLst>
      <p:ext uri="{BB962C8B-B14F-4D97-AF65-F5344CB8AC3E}">
        <p14:creationId xmlns:p14="http://schemas.microsoft.com/office/powerpoint/2010/main" val="1749396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Image 3">
            <a:hlinkClick r:id="rId2"/>
            <a:extLst>
              <a:ext uri="{FF2B5EF4-FFF2-40B4-BE49-F238E27FC236}">
                <a16:creationId xmlns:a16="http://schemas.microsoft.com/office/drawing/2014/main" id="{AE2447E4-49B6-43AF-9DD1-66313C32454C}"/>
              </a:ext>
            </a:extLst>
          </p:cNvPr>
          <p:cNvPicPr>
            <a:picLocks noChangeAspect="1"/>
          </p:cNvPicPr>
          <p:nvPr/>
        </p:nvPicPr>
        <p:blipFill rotWithShape="1">
          <a:blip r:embed="rId3"/>
          <a:srcRect t="29588" b="30359"/>
          <a:stretch/>
        </p:blipFill>
        <p:spPr>
          <a:xfrm>
            <a:off x="-1" y="-6773"/>
            <a:ext cx="12192001" cy="4883281"/>
          </a:xfrm>
          <a:prstGeom prst="rect">
            <a:avLst/>
          </a:prstGeom>
        </p:spPr>
      </p:pic>
      <p:sp>
        <p:nvSpPr>
          <p:cNvPr id="19"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E15B026-90DC-4606-984C-04E9B19E7709}"/>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dirty="0"/>
              <a:t>Thank you all for your attention</a:t>
            </a:r>
          </a:p>
        </p:txBody>
      </p:sp>
      <p:sp>
        <p:nvSpPr>
          <p:cNvPr id="5" name="ZoneTexte 4">
            <a:extLst>
              <a:ext uri="{FF2B5EF4-FFF2-40B4-BE49-F238E27FC236}">
                <a16:creationId xmlns:a16="http://schemas.microsoft.com/office/drawing/2014/main" id="{AFC97306-4A51-49F4-9A43-EB4BC7C1850E}"/>
              </a:ext>
            </a:extLst>
          </p:cNvPr>
          <p:cNvSpPr txBox="1"/>
          <p:nvPr/>
        </p:nvSpPr>
        <p:spPr>
          <a:xfrm>
            <a:off x="971550" y="5953125"/>
            <a:ext cx="6715125" cy="369332"/>
          </a:xfrm>
          <a:prstGeom prst="rect">
            <a:avLst/>
          </a:prstGeom>
          <a:noFill/>
        </p:spPr>
        <p:txBody>
          <a:bodyPr wrap="square" rtlCol="0">
            <a:spAutoFit/>
          </a:bodyPr>
          <a:lstStyle/>
          <a:p>
            <a:r>
              <a:rPr lang="en-GB" dirty="0"/>
              <a:t>*Unity makes strength</a:t>
            </a:r>
          </a:p>
        </p:txBody>
      </p:sp>
      <p:sp>
        <p:nvSpPr>
          <p:cNvPr id="6" name="ZoneTexte 5">
            <a:extLst>
              <a:ext uri="{FF2B5EF4-FFF2-40B4-BE49-F238E27FC236}">
                <a16:creationId xmlns:a16="http://schemas.microsoft.com/office/drawing/2014/main" id="{755AFDEE-C8EC-42FD-8F21-D84A66A281D3}"/>
              </a:ext>
            </a:extLst>
          </p:cNvPr>
          <p:cNvSpPr txBox="1"/>
          <p:nvPr/>
        </p:nvSpPr>
        <p:spPr>
          <a:xfrm>
            <a:off x="10701401" y="1638300"/>
            <a:ext cx="666750" cy="369332"/>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181220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06E87C-6BC4-40A3-A7F1-4921D0DFC330}"/>
              </a:ext>
            </a:extLst>
          </p:cNvPr>
          <p:cNvSpPr>
            <a:spLocks noGrp="1"/>
          </p:cNvSpPr>
          <p:nvPr>
            <p:ph type="title"/>
          </p:nvPr>
        </p:nvSpPr>
        <p:spPr/>
        <p:txBody>
          <a:bodyPr/>
          <a:lstStyle/>
          <a:p>
            <a:r>
              <a:rPr lang="en-GB" dirty="0"/>
              <a:t>Why did I choose this subject?</a:t>
            </a:r>
          </a:p>
        </p:txBody>
      </p:sp>
      <p:sp>
        <p:nvSpPr>
          <p:cNvPr id="3" name="Espace réservé du contenu 2">
            <a:extLst>
              <a:ext uri="{FF2B5EF4-FFF2-40B4-BE49-F238E27FC236}">
                <a16:creationId xmlns:a16="http://schemas.microsoft.com/office/drawing/2014/main" id="{9277D8E0-D6B9-4EBB-9FA3-65EC21B1993A}"/>
              </a:ext>
            </a:extLst>
          </p:cNvPr>
          <p:cNvSpPr>
            <a:spLocks noGrp="1"/>
          </p:cNvSpPr>
          <p:nvPr>
            <p:ph idx="1"/>
          </p:nvPr>
        </p:nvSpPr>
        <p:spPr/>
        <p:txBody>
          <a:bodyPr/>
          <a:lstStyle/>
          <a:p>
            <a:r>
              <a:rPr lang="fr-BE" dirty="0" err="1"/>
              <a:t>Biomedical</a:t>
            </a:r>
            <a:endParaRPr lang="fr-BE" dirty="0"/>
          </a:p>
          <a:p>
            <a:r>
              <a:rPr lang="fr-BE" dirty="0"/>
              <a:t>A lot of data</a:t>
            </a:r>
          </a:p>
          <a:p>
            <a:r>
              <a:rPr lang="fr-BE" dirty="0"/>
              <a:t>International</a:t>
            </a:r>
          </a:p>
          <a:p>
            <a:r>
              <a:rPr lang="fr-BE" dirty="0" err="1"/>
              <a:t>It’s</a:t>
            </a:r>
            <a:r>
              <a:rPr lang="fr-BE" dirty="0"/>
              <a:t> a viral </a:t>
            </a:r>
            <a:r>
              <a:rPr lang="fr-BE" dirty="0" err="1"/>
              <a:t>subject</a:t>
            </a:r>
            <a:endParaRPr lang="fr-BE" dirty="0"/>
          </a:p>
        </p:txBody>
      </p:sp>
      <p:pic>
        <p:nvPicPr>
          <p:cNvPr id="6" name="Image 5" descr="Une image contenant nuit, sombre, allumé, blanc&#10;&#10;Description générée automatiquement">
            <a:hlinkClick r:id="rId2"/>
            <a:extLst>
              <a:ext uri="{FF2B5EF4-FFF2-40B4-BE49-F238E27FC236}">
                <a16:creationId xmlns:a16="http://schemas.microsoft.com/office/drawing/2014/main" id="{EF37A121-BB23-49D4-A656-9397915A084A}"/>
              </a:ext>
            </a:extLst>
          </p:cNvPr>
          <p:cNvPicPr>
            <a:picLocks noChangeAspect="1"/>
          </p:cNvPicPr>
          <p:nvPr/>
        </p:nvPicPr>
        <p:blipFill>
          <a:blip r:embed="rId3">
            <a:duotone>
              <a:schemeClr val="accent1">
                <a:shade val="45000"/>
                <a:satMod val="135000"/>
              </a:schemeClr>
              <a:prstClr val="white"/>
            </a:duotone>
          </a:blip>
          <a:stretch>
            <a:fillRect/>
          </a:stretch>
        </p:blipFill>
        <p:spPr>
          <a:xfrm>
            <a:off x="4132383" y="2483581"/>
            <a:ext cx="3927231" cy="3927231"/>
          </a:xfrm>
          <a:prstGeom prst="rect">
            <a:avLst/>
          </a:prstGeom>
        </p:spPr>
      </p:pic>
      <p:pic>
        <p:nvPicPr>
          <p:cNvPr id="1026" name="Picture 2" descr="Seringue, Injection, La Santé, Médicaux, Hôpital">
            <a:hlinkClick r:id="rId4"/>
            <a:extLst>
              <a:ext uri="{FF2B5EF4-FFF2-40B4-BE49-F238E27FC236}">
                <a16:creationId xmlns:a16="http://schemas.microsoft.com/office/drawing/2014/main" id="{9424B8D3-CF8F-4AE9-8AFF-D2D8B84CF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53605">
            <a:off x="6330231" y="1063989"/>
            <a:ext cx="2658867" cy="263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86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58D34C-0C95-4409-9F3E-FD6BD97A0EF7}"/>
              </a:ext>
            </a:extLst>
          </p:cNvPr>
          <p:cNvSpPr>
            <a:spLocks noGrp="1"/>
          </p:cNvSpPr>
          <p:nvPr>
            <p:ph type="title"/>
          </p:nvPr>
        </p:nvSpPr>
        <p:spPr/>
        <p:txBody>
          <a:bodyPr/>
          <a:lstStyle/>
          <a:p>
            <a:r>
              <a:rPr lang="en-GB" dirty="0"/>
              <a:t>What is the COVID-19?</a:t>
            </a:r>
          </a:p>
        </p:txBody>
      </p:sp>
      <p:sp>
        <p:nvSpPr>
          <p:cNvPr id="3" name="Espace réservé du contenu 2">
            <a:extLst>
              <a:ext uri="{FF2B5EF4-FFF2-40B4-BE49-F238E27FC236}">
                <a16:creationId xmlns:a16="http://schemas.microsoft.com/office/drawing/2014/main" id="{30E62AB1-A43B-4EDF-AE93-EA2D14706FF7}"/>
              </a:ext>
            </a:extLst>
          </p:cNvPr>
          <p:cNvSpPr>
            <a:spLocks noGrp="1"/>
          </p:cNvSpPr>
          <p:nvPr>
            <p:ph idx="1"/>
          </p:nvPr>
        </p:nvSpPr>
        <p:spPr>
          <a:xfrm>
            <a:off x="487680" y="2222287"/>
            <a:ext cx="11267440" cy="3650193"/>
          </a:xfrm>
        </p:spPr>
        <p:txBody>
          <a:bodyPr/>
          <a:lstStyle/>
          <a:p>
            <a:pPr marL="0" indent="0">
              <a:buNone/>
            </a:pPr>
            <a:r>
              <a:rPr lang="en-US" dirty="0"/>
              <a:t>“COVID-19 is the infectious disease caused by the most recently discovered </a:t>
            </a:r>
            <a:r>
              <a:rPr lang="en-US" b="1" dirty="0"/>
              <a:t>coronavirus</a:t>
            </a:r>
            <a:r>
              <a:rPr lang="en-US" dirty="0"/>
              <a:t>. This new virus and disease were unknown before the outbreak began in Wuhan, China, in December 2019.”, </a:t>
            </a:r>
            <a:r>
              <a:rPr lang="fr-BE" dirty="0">
                <a:hlinkClick r:id="rId2"/>
              </a:rPr>
              <a:t>https://www.who.int/news-room/q-a-detail/q-a-coronaviruses</a:t>
            </a:r>
            <a:r>
              <a:rPr lang="fr-BE" dirty="0"/>
              <a:t> (15 March 2020)</a:t>
            </a:r>
            <a:endParaRPr lang="en-GB" dirty="0"/>
          </a:p>
        </p:txBody>
      </p:sp>
    </p:spTree>
    <p:extLst>
      <p:ext uri="{BB962C8B-B14F-4D97-AF65-F5344CB8AC3E}">
        <p14:creationId xmlns:p14="http://schemas.microsoft.com/office/powerpoint/2010/main" val="342304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50" name="Picture 2">
            <a:hlinkClick r:id="rId2"/>
            <a:extLst>
              <a:ext uri="{FF2B5EF4-FFF2-40B4-BE49-F238E27FC236}">
                <a16:creationId xmlns:a16="http://schemas.microsoft.com/office/drawing/2014/main" id="{8BCB4716-CCCA-4FB3-9BB2-2D24433188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636" b="-1"/>
          <a:stretch/>
        </p:blipFill>
        <p:spPr bwMode="auto">
          <a:xfrm>
            <a:off x="6485467" y="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7C8D9FA-2DB3-41F8-B045-E37A602A2866}"/>
              </a:ext>
            </a:extLst>
          </p:cNvPr>
          <p:cNvSpPr>
            <a:spLocks noGrp="1"/>
          </p:cNvSpPr>
          <p:nvPr>
            <p:ph type="title"/>
          </p:nvPr>
        </p:nvSpPr>
        <p:spPr>
          <a:xfrm>
            <a:off x="1165600" y="-352912"/>
            <a:ext cx="4930400" cy="1559412"/>
          </a:xfrm>
        </p:spPr>
        <p:txBody>
          <a:bodyPr>
            <a:normAutofit/>
          </a:bodyPr>
          <a:lstStyle/>
          <a:p>
            <a:r>
              <a:rPr lang="en-GB" dirty="0"/>
              <a:t>Corona what?</a:t>
            </a:r>
          </a:p>
        </p:txBody>
      </p:sp>
      <p:sp>
        <p:nvSpPr>
          <p:cNvPr id="3" name="Espace réservé du contenu 2">
            <a:extLst>
              <a:ext uri="{FF2B5EF4-FFF2-40B4-BE49-F238E27FC236}">
                <a16:creationId xmlns:a16="http://schemas.microsoft.com/office/drawing/2014/main" id="{7E47D991-AC67-4ACA-80AE-6CA34BF4ABDD}"/>
              </a:ext>
            </a:extLst>
          </p:cNvPr>
          <p:cNvSpPr>
            <a:spLocks noGrp="1"/>
          </p:cNvSpPr>
          <p:nvPr>
            <p:ph idx="1"/>
          </p:nvPr>
        </p:nvSpPr>
        <p:spPr>
          <a:xfrm>
            <a:off x="804424" y="2427288"/>
            <a:ext cx="5277288" cy="4349432"/>
          </a:xfrm>
        </p:spPr>
        <p:txBody>
          <a:bodyPr>
            <a:normAutofit/>
          </a:bodyPr>
          <a:lstStyle/>
          <a:p>
            <a:r>
              <a:rPr lang="en-GB" dirty="0"/>
              <a:t>From the Latin word “</a:t>
            </a:r>
            <a:r>
              <a:rPr lang="en-GB" dirty="0" err="1"/>
              <a:t>corōna</a:t>
            </a:r>
            <a:r>
              <a:rPr lang="en-GB" dirty="0"/>
              <a:t>“ (“crown”).</a:t>
            </a:r>
          </a:p>
          <a:p>
            <a:r>
              <a:rPr lang="en-GB" dirty="0"/>
              <a:t>Coronaviruses are therefore crown shaped viruses!</a:t>
            </a:r>
          </a:p>
          <a:p>
            <a:r>
              <a:rPr lang="en-GB" dirty="0"/>
              <a:t>The virus is called the SARS-CoV-2</a:t>
            </a:r>
          </a:p>
          <a:p>
            <a:endParaRPr lang="en-GB" dirty="0"/>
          </a:p>
          <a:p>
            <a:pPr marL="0" indent="0">
              <a:buNone/>
            </a:pPr>
            <a:r>
              <a:rPr lang="fr-BE" dirty="0">
                <a:hlinkClick r:id="rId4"/>
              </a:rPr>
              <a:t>https://en.wiktionary.org/wiki/corona</a:t>
            </a:r>
            <a:endParaRPr lang="fr-BE" dirty="0"/>
          </a:p>
          <a:p>
            <a:pPr marL="0" indent="0">
              <a:buNone/>
            </a:pPr>
            <a:r>
              <a:rPr lang="fr-BE" dirty="0">
                <a:hlinkClick r:id="rId5"/>
              </a:rPr>
              <a:t>https://www.who.int/news-room/q-a-detail/q-a-coronaviruses</a:t>
            </a:r>
            <a:endParaRPr lang="fr-BE" dirty="0"/>
          </a:p>
          <a:p>
            <a:pPr marL="0" indent="0">
              <a:buNone/>
            </a:pPr>
            <a:r>
              <a:rPr lang="fr-BE" dirty="0">
                <a:hlinkClick r:id="rId6"/>
              </a:rPr>
              <a:t>https://www.who.int/emergencies/diseases/novel-coronavirus-2019/technical-guidance/naming-the-coronavirus-disease-(covid-2019)-and-the-virus-that-causes-it</a:t>
            </a:r>
            <a:endParaRPr lang="en-GB" dirty="0"/>
          </a:p>
        </p:txBody>
      </p:sp>
    </p:spTree>
    <p:extLst>
      <p:ext uri="{BB962C8B-B14F-4D97-AF65-F5344CB8AC3E}">
        <p14:creationId xmlns:p14="http://schemas.microsoft.com/office/powerpoint/2010/main" val="162659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074" name="Picture 2" descr="Résultat de recherche d'images pour &quot;sick&quot;">
            <a:hlinkClick r:id="rId2"/>
            <a:extLst>
              <a:ext uri="{FF2B5EF4-FFF2-40B4-BE49-F238E27FC236}">
                <a16:creationId xmlns:a16="http://schemas.microsoft.com/office/drawing/2014/main" id="{A63C8F4D-810C-4DBD-9707-EB4432729D8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6000" b="94750" l="9063" r="81813">
                        <a14:foregroundMark x1="37781" y1="23650" x2="40406" y2="19450"/>
                        <a14:foregroundMark x1="40406" y1="19450" x2="40281" y2="16100"/>
                        <a14:foregroundMark x1="41938" y1="16000" x2="48188" y2="22050"/>
                        <a14:foregroundMark x1="48188" y1="22050" x2="53594" y2="33350"/>
                        <a14:foregroundMark x1="53594" y1="33350" x2="56656" y2="55200"/>
                        <a14:foregroundMark x1="56656" y1="55200" x2="55250" y2="61500"/>
                        <a14:foregroundMark x1="46656" y1="34750" x2="47531" y2="57900"/>
                        <a14:foregroundMark x1="43438" y1="93000" x2="51313" y2="91550"/>
                        <a14:foregroundMark x1="51313" y1="91550" x2="55094" y2="92050"/>
                        <a14:foregroundMark x1="55094" y1="92050" x2="59562" y2="91900"/>
                        <a14:foregroundMark x1="59562" y1="91900" x2="60781" y2="91950"/>
                        <a14:foregroundMark x1="44906" y1="94250" x2="52844" y2="94750"/>
                        <a14:foregroundMark x1="52844" y1="94750" x2="63313" y2="93100"/>
                        <a14:foregroundMark x1="62719" y1="52750" x2="64281" y2="41050"/>
                      </a14:backgroundRemoval>
                    </a14:imgEffect>
                  </a14:imgLayer>
                </a14:imgProps>
              </a:ext>
              <a:ext uri="{28A0092B-C50C-407E-A947-70E740481C1C}">
                <a14:useLocalDpi xmlns:a14="http://schemas.microsoft.com/office/drawing/2010/main" val="0"/>
              </a:ext>
            </a:extLst>
          </a:blip>
          <a:srcRect l="27435" t="13961" r="26323" b="4220"/>
          <a:stretch/>
        </p:blipFill>
        <p:spPr bwMode="auto">
          <a:xfrm>
            <a:off x="7508147" y="1895912"/>
            <a:ext cx="4177718" cy="4619907"/>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480BEE0-94BE-4A84-AAC9-13EF66D00863}"/>
              </a:ext>
            </a:extLst>
          </p:cNvPr>
          <p:cNvSpPr>
            <a:spLocks noGrp="1"/>
          </p:cNvSpPr>
          <p:nvPr>
            <p:ph type="title"/>
          </p:nvPr>
        </p:nvSpPr>
        <p:spPr>
          <a:xfrm>
            <a:off x="180826" y="192946"/>
            <a:ext cx="6219974" cy="1232347"/>
          </a:xfrm>
        </p:spPr>
        <p:txBody>
          <a:bodyPr>
            <a:normAutofit/>
          </a:bodyPr>
          <a:lstStyle/>
          <a:p>
            <a:pPr>
              <a:lnSpc>
                <a:spcPct val="90000"/>
              </a:lnSpc>
            </a:pPr>
            <a:r>
              <a:rPr lang="en-GB" sz="3400" dirty="0"/>
              <a:t>What are the symptoms “doctor WHO”?</a:t>
            </a:r>
          </a:p>
        </p:txBody>
      </p:sp>
      <p:sp>
        <p:nvSpPr>
          <p:cNvPr id="3" name="Espace réservé du contenu 2">
            <a:extLst>
              <a:ext uri="{FF2B5EF4-FFF2-40B4-BE49-F238E27FC236}">
                <a16:creationId xmlns:a16="http://schemas.microsoft.com/office/drawing/2014/main" id="{C0DA07CC-2239-4FF1-AE6C-CB848592A05D}"/>
              </a:ext>
            </a:extLst>
          </p:cNvPr>
          <p:cNvSpPr>
            <a:spLocks noGrp="1"/>
          </p:cNvSpPr>
          <p:nvPr>
            <p:ph idx="1"/>
          </p:nvPr>
        </p:nvSpPr>
        <p:spPr>
          <a:xfrm>
            <a:off x="78388" y="1895912"/>
            <a:ext cx="6219974" cy="4962088"/>
          </a:xfrm>
        </p:spPr>
        <p:txBody>
          <a:bodyPr>
            <a:normAutofit/>
          </a:bodyPr>
          <a:lstStyle/>
          <a:p>
            <a:pPr>
              <a:lnSpc>
                <a:spcPct val="90000"/>
              </a:lnSpc>
            </a:pPr>
            <a:r>
              <a:rPr lang="en-GB" sz="1500" dirty="0"/>
              <a:t>The most common of the COVID-19:</a:t>
            </a:r>
          </a:p>
          <a:p>
            <a:pPr lvl="1">
              <a:lnSpc>
                <a:spcPct val="90000"/>
              </a:lnSpc>
            </a:pPr>
            <a:r>
              <a:rPr lang="en-GB" sz="1500" dirty="0"/>
              <a:t>Fever (87,9 %)</a:t>
            </a:r>
          </a:p>
          <a:p>
            <a:pPr lvl="1">
              <a:lnSpc>
                <a:spcPct val="90000"/>
              </a:lnSpc>
            </a:pPr>
            <a:r>
              <a:rPr lang="en-GB" sz="1500" dirty="0"/>
              <a:t>Tiredness (38,1 %)</a:t>
            </a:r>
          </a:p>
          <a:p>
            <a:pPr lvl="1">
              <a:lnSpc>
                <a:spcPct val="90000"/>
              </a:lnSpc>
            </a:pPr>
            <a:r>
              <a:rPr lang="en-GB" sz="1500" dirty="0"/>
              <a:t>Dry cough (67,7 %)</a:t>
            </a:r>
          </a:p>
          <a:p>
            <a:pPr marL="457200" lvl="1" indent="0">
              <a:lnSpc>
                <a:spcPct val="90000"/>
              </a:lnSpc>
              <a:buNone/>
            </a:pPr>
            <a:r>
              <a:rPr lang="fr-BE" sz="1500" dirty="0">
                <a:hlinkClick r:id="rId5"/>
              </a:rPr>
              <a:t>https://www.who.int/docs/default-source/coronaviruse/who-china-joint-mission-on-covid-19-final-report.pdf</a:t>
            </a:r>
            <a:r>
              <a:rPr lang="fr-BE" sz="1500" dirty="0"/>
              <a:t> (page 11)</a:t>
            </a:r>
            <a:endParaRPr lang="en-GB" sz="1500" dirty="0"/>
          </a:p>
          <a:p>
            <a:pPr indent="-285750">
              <a:lnSpc>
                <a:spcPct val="90000"/>
              </a:lnSpc>
            </a:pPr>
            <a:r>
              <a:rPr lang="en-GB" sz="1500" dirty="0"/>
              <a:t>In 80 % of the cases, the disease is mild (2 weeks to recover), in less than 20 %  of the cases, the disease is more severe (3 to 6 weeks to recover). And the crude death rate (number of deaths divided by the number of confirmed cases) is about 4 % (it’s not the fatality rate).</a:t>
            </a:r>
          </a:p>
          <a:p>
            <a:pPr indent="-285750">
              <a:lnSpc>
                <a:spcPct val="90000"/>
              </a:lnSpc>
            </a:pPr>
            <a:r>
              <a:rPr lang="en-GB" sz="1500" b="1" dirty="0"/>
              <a:t>Most of the people contracting the disease are the care takers and the family members taking care of the ill people.</a:t>
            </a:r>
          </a:p>
          <a:p>
            <a:pPr indent="-285750">
              <a:lnSpc>
                <a:spcPct val="90000"/>
              </a:lnSpc>
            </a:pPr>
            <a:r>
              <a:rPr lang="en-GB" sz="1500" dirty="0"/>
              <a:t>The best way to confirm a case of COVID-19 is the PCR analysis. (</a:t>
            </a:r>
            <a:r>
              <a:rPr lang="en-GB" sz="1500" dirty="0">
                <a:hlinkClick r:id="rId6"/>
              </a:rPr>
              <a:t>https://openwho.org/courses/introduction-to-ncov</a:t>
            </a:r>
            <a:r>
              <a:rPr lang="en-GB" sz="1500" dirty="0"/>
              <a:t>, Module B2)</a:t>
            </a:r>
          </a:p>
        </p:txBody>
      </p:sp>
      <p:pic>
        <p:nvPicPr>
          <p:cNvPr id="4" name="Image 3">
            <a:hlinkClick r:id="rId7"/>
            <a:extLst>
              <a:ext uri="{FF2B5EF4-FFF2-40B4-BE49-F238E27FC236}">
                <a16:creationId xmlns:a16="http://schemas.microsoft.com/office/drawing/2014/main" id="{DFB8D300-BFC6-4B3B-8C81-423D7B1677F8}"/>
              </a:ext>
            </a:extLst>
          </p:cNvPr>
          <p:cNvPicPr>
            <a:picLocks noChangeAspect="1"/>
          </p:cNvPicPr>
          <p:nvPr/>
        </p:nvPicPr>
        <p:blipFill>
          <a:blip r:embed="rId8"/>
          <a:stretch>
            <a:fillRect/>
          </a:stretch>
        </p:blipFill>
        <p:spPr>
          <a:xfrm>
            <a:off x="6479188" y="0"/>
            <a:ext cx="5712812" cy="1895912"/>
          </a:xfrm>
          <a:prstGeom prst="rect">
            <a:avLst/>
          </a:prstGeom>
        </p:spPr>
      </p:pic>
    </p:spTree>
    <p:extLst>
      <p:ext uri="{BB962C8B-B14F-4D97-AF65-F5344CB8AC3E}">
        <p14:creationId xmlns:p14="http://schemas.microsoft.com/office/powerpoint/2010/main" val="2187783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DD8073-4B46-4DEE-AC3A-DF8AF49704DF}"/>
              </a:ext>
            </a:extLst>
          </p:cNvPr>
          <p:cNvSpPr>
            <a:spLocks noGrp="1"/>
          </p:cNvSpPr>
          <p:nvPr>
            <p:ph type="title"/>
          </p:nvPr>
        </p:nvSpPr>
        <p:spPr/>
        <p:txBody>
          <a:bodyPr/>
          <a:lstStyle/>
          <a:p>
            <a:r>
              <a:rPr lang="en-GB" dirty="0"/>
              <a:t>What is the view of the media?</a:t>
            </a:r>
          </a:p>
        </p:txBody>
      </p:sp>
      <p:sp>
        <p:nvSpPr>
          <p:cNvPr id="3" name="Espace réservé du contenu 2">
            <a:extLst>
              <a:ext uri="{FF2B5EF4-FFF2-40B4-BE49-F238E27FC236}">
                <a16:creationId xmlns:a16="http://schemas.microsoft.com/office/drawing/2014/main" id="{62FE8D32-6DB6-4785-B8EA-E81486764DE7}"/>
              </a:ext>
            </a:extLst>
          </p:cNvPr>
          <p:cNvSpPr>
            <a:spLocks noGrp="1"/>
          </p:cNvSpPr>
          <p:nvPr>
            <p:ph idx="1"/>
          </p:nvPr>
        </p:nvSpPr>
        <p:spPr>
          <a:xfrm>
            <a:off x="818712" y="2245360"/>
            <a:ext cx="10554574" cy="4754880"/>
          </a:xfrm>
        </p:spPr>
        <p:txBody>
          <a:bodyPr>
            <a:normAutofit/>
          </a:bodyPr>
          <a:lstStyle/>
          <a:p>
            <a:r>
              <a:rPr lang="en-GB" dirty="0"/>
              <a:t>In any country: daily reports about the international and sometime the national situation;</a:t>
            </a:r>
          </a:p>
          <a:p>
            <a:r>
              <a:rPr lang="en-GB" dirty="0"/>
              <a:t>Bigger numbers before the facts;</a:t>
            </a:r>
          </a:p>
          <a:p>
            <a:r>
              <a:rPr lang="en-GB" dirty="0"/>
              <a:t>Attractive titles:</a:t>
            </a:r>
          </a:p>
          <a:p>
            <a:pPr lvl="1"/>
            <a:r>
              <a:rPr lang="en-GB" dirty="0">
                <a:hlinkClick r:id="rId2"/>
              </a:rPr>
              <a:t>https://www.rtl.be/info/belgique/societe/coronavirus-la-belgique-s-est-elle-bien-preparee-au-pic-de-cas-prevu-dans-quatre-semaines--1203010.aspx</a:t>
            </a:r>
            <a:r>
              <a:rPr lang="en-GB" dirty="0"/>
              <a:t> “Is Belgium </a:t>
            </a:r>
            <a:r>
              <a:rPr lang="en-GB"/>
              <a:t>prepared for the </a:t>
            </a:r>
            <a:r>
              <a:rPr lang="en-GB" dirty="0"/>
              <a:t>peak of [COVID-19] cases which will occurs in 4 weeks?”</a:t>
            </a:r>
          </a:p>
          <a:p>
            <a:pPr lvl="1"/>
            <a:r>
              <a:rPr lang="en-GB" dirty="0">
                <a:hlinkClick r:id="rId3"/>
              </a:rPr>
              <a:t>https://www.rtbf.be/info/societe/detail_coronavirus-trois-medecins-specialistes-d-une-quarantaine-d-annees-dans-un-etat-grave?id=10458340</a:t>
            </a:r>
            <a:r>
              <a:rPr lang="en-GB" dirty="0"/>
              <a:t> “[…] 3 specialised doctors […] contaminated and severely ill […]”</a:t>
            </a:r>
          </a:p>
          <a:p>
            <a:r>
              <a:rPr lang="en-GB" b="1" dirty="0"/>
              <a:t>Most of the time we are not in front of specialists in the media, so avoid them as often as possible (if it gets you stressed, otherwise enjoy). Keep you informed from trusted sources: </a:t>
            </a:r>
          </a:p>
          <a:p>
            <a:pPr lvl="1"/>
            <a:r>
              <a:rPr lang="en-GB" dirty="0">
                <a:hlinkClick r:id="rId4"/>
              </a:rPr>
              <a:t>https://www.info-coronavirus.be/en/</a:t>
            </a:r>
            <a:r>
              <a:rPr lang="en-GB" dirty="0"/>
              <a:t> (website of the Belgian government)</a:t>
            </a:r>
          </a:p>
          <a:p>
            <a:pPr lvl="1"/>
            <a:r>
              <a:rPr lang="fr-BE" dirty="0">
                <a:hlinkClick r:id="rId5"/>
              </a:rPr>
              <a:t>https://www.who.int/emergencies/diseases/novel-coronavirus-2019</a:t>
            </a:r>
            <a:r>
              <a:rPr lang="fr-BE" dirty="0"/>
              <a:t> (the WHO </a:t>
            </a:r>
            <a:r>
              <a:rPr lang="fr-BE" dirty="0" err="1"/>
              <a:t>website</a:t>
            </a:r>
            <a:r>
              <a:rPr lang="fr-BE" dirty="0"/>
              <a:t>)</a:t>
            </a:r>
          </a:p>
          <a:p>
            <a:pPr lvl="1"/>
            <a:r>
              <a:rPr lang="fr-BE" dirty="0">
                <a:hlinkClick r:id="rId6"/>
              </a:rPr>
              <a:t>https://youtu.be/AwFTZawOc9k</a:t>
            </a:r>
            <a:r>
              <a:rPr lang="fr-BE" dirty="0"/>
              <a:t> (</a:t>
            </a:r>
            <a:r>
              <a:rPr lang="fr-BE" dirty="0" err="1"/>
              <a:t>don’t</a:t>
            </a:r>
            <a:r>
              <a:rPr lang="fr-BE" dirty="0"/>
              <a:t> </a:t>
            </a:r>
            <a:r>
              <a:rPr lang="fr-BE" dirty="0" err="1"/>
              <a:t>forget</a:t>
            </a:r>
            <a:r>
              <a:rPr lang="fr-BE" dirty="0"/>
              <a:t> to </a:t>
            </a:r>
            <a:r>
              <a:rPr lang="fr-BE" dirty="0" err="1"/>
              <a:t>be</a:t>
            </a:r>
            <a:r>
              <a:rPr lang="fr-BE" dirty="0"/>
              <a:t> </a:t>
            </a:r>
            <a:r>
              <a:rPr lang="fr-BE" dirty="0" err="1"/>
              <a:t>critic</a:t>
            </a:r>
            <a:r>
              <a:rPr lang="fr-BE" dirty="0"/>
              <a:t>)</a:t>
            </a:r>
            <a:endParaRPr lang="en-GB" dirty="0"/>
          </a:p>
          <a:p>
            <a:pPr lvl="1"/>
            <a:endParaRPr lang="en-GB" dirty="0"/>
          </a:p>
        </p:txBody>
      </p:sp>
      <p:pic>
        <p:nvPicPr>
          <p:cNvPr id="4098" name="Picture 2" descr="Résultat de recherche d'images pour &quot;toilet paper gold&quot;">
            <a:hlinkClick r:id="rId7"/>
            <a:extLst>
              <a:ext uri="{FF2B5EF4-FFF2-40B4-BE49-F238E27FC236}">
                <a16:creationId xmlns:a16="http://schemas.microsoft.com/office/drawing/2014/main" id="{2E227C69-B482-4880-B45C-72D77DDE52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94963" y="628251"/>
            <a:ext cx="1164991" cy="97045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9E43CF3A-3EE9-4A73-B577-F55F256467C5}"/>
              </a:ext>
            </a:extLst>
          </p:cNvPr>
          <p:cNvPicPr>
            <a:picLocks noChangeAspect="1"/>
          </p:cNvPicPr>
          <p:nvPr/>
        </p:nvPicPr>
        <p:blipFill>
          <a:blip r:embed="rId9"/>
          <a:stretch>
            <a:fillRect/>
          </a:stretch>
        </p:blipFill>
        <p:spPr>
          <a:xfrm>
            <a:off x="8724963" y="628252"/>
            <a:ext cx="1455675" cy="970450"/>
          </a:xfrm>
          <a:prstGeom prst="rect">
            <a:avLst/>
          </a:prstGeom>
        </p:spPr>
      </p:pic>
    </p:spTree>
    <p:extLst>
      <p:ext uri="{BB962C8B-B14F-4D97-AF65-F5344CB8AC3E}">
        <p14:creationId xmlns:p14="http://schemas.microsoft.com/office/powerpoint/2010/main" val="214485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3D029-477E-480B-9147-F9EEE96B5614}"/>
              </a:ext>
            </a:extLst>
          </p:cNvPr>
          <p:cNvSpPr>
            <a:spLocks noGrp="1"/>
          </p:cNvSpPr>
          <p:nvPr>
            <p:ph type="title"/>
          </p:nvPr>
        </p:nvSpPr>
        <p:spPr/>
        <p:txBody>
          <a:bodyPr/>
          <a:lstStyle/>
          <a:p>
            <a:r>
              <a:rPr lang="en-GB" dirty="0"/>
              <a:t>What the governments are doing?</a:t>
            </a:r>
          </a:p>
        </p:txBody>
      </p:sp>
      <p:sp>
        <p:nvSpPr>
          <p:cNvPr id="3" name="Espace réservé du contenu 2">
            <a:extLst>
              <a:ext uri="{FF2B5EF4-FFF2-40B4-BE49-F238E27FC236}">
                <a16:creationId xmlns:a16="http://schemas.microsoft.com/office/drawing/2014/main" id="{A88B9518-789E-4A60-9C3A-047130C00129}"/>
              </a:ext>
            </a:extLst>
          </p:cNvPr>
          <p:cNvSpPr>
            <a:spLocks noGrp="1"/>
          </p:cNvSpPr>
          <p:nvPr>
            <p:ph idx="1"/>
          </p:nvPr>
        </p:nvSpPr>
        <p:spPr>
          <a:xfrm>
            <a:off x="818712" y="2222287"/>
            <a:ext cx="11109128" cy="4371553"/>
          </a:xfrm>
        </p:spPr>
        <p:txBody>
          <a:bodyPr/>
          <a:lstStyle/>
          <a:p>
            <a:r>
              <a:rPr lang="en-GB" dirty="0"/>
              <a:t>Mostly trying to apply the strategy of the WHO in function of the nature of the cases:</a:t>
            </a:r>
          </a:p>
          <a:p>
            <a:pPr lvl="1"/>
            <a:r>
              <a:rPr lang="en-GB" dirty="0"/>
              <a:t>In areas without cases;</a:t>
            </a:r>
          </a:p>
          <a:p>
            <a:pPr lvl="1"/>
            <a:r>
              <a:rPr lang="en-US" dirty="0"/>
              <a:t>In areas with sporadic cases;</a:t>
            </a:r>
          </a:p>
          <a:p>
            <a:pPr lvl="1"/>
            <a:r>
              <a:rPr lang="en-US" dirty="0"/>
              <a:t>In areas with community clusters;</a:t>
            </a:r>
          </a:p>
          <a:p>
            <a:pPr lvl="1"/>
            <a:r>
              <a:rPr lang="en-US" dirty="0"/>
              <a:t>In areas with community transmission.</a:t>
            </a:r>
          </a:p>
          <a:p>
            <a:pPr marL="457200" lvl="1" indent="0">
              <a:buNone/>
            </a:pPr>
            <a:r>
              <a:rPr lang="fr-BE" dirty="0">
                <a:hlinkClick r:id="rId2"/>
              </a:rPr>
              <a:t>https://www.who.int/docs/default-source/coronaviruse/who-china-joint-mission-on-covid-19-final-report.pdf</a:t>
            </a:r>
            <a:r>
              <a:rPr lang="fr-BE" dirty="0"/>
              <a:t> (page 27)</a:t>
            </a:r>
            <a:endParaRPr lang="en-GB" dirty="0"/>
          </a:p>
          <a:p>
            <a:r>
              <a:rPr lang="en-GB" dirty="0"/>
              <a:t>Being harassed by the media (my opinion):</a:t>
            </a:r>
          </a:p>
          <a:p>
            <a:pPr lvl="1"/>
            <a:r>
              <a:rPr lang="en-GB" dirty="0"/>
              <a:t>The Belgian government gives me the impression to reply to the demands of the media, more than to a real threat.</a:t>
            </a:r>
          </a:p>
        </p:txBody>
      </p:sp>
    </p:spTree>
    <p:extLst>
      <p:ext uri="{BB962C8B-B14F-4D97-AF65-F5344CB8AC3E}">
        <p14:creationId xmlns:p14="http://schemas.microsoft.com/office/powerpoint/2010/main" val="395507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3D029-477E-480B-9147-F9EEE96B5614}"/>
              </a:ext>
            </a:extLst>
          </p:cNvPr>
          <p:cNvSpPr>
            <a:spLocks noGrp="1"/>
          </p:cNvSpPr>
          <p:nvPr>
            <p:ph type="title"/>
          </p:nvPr>
        </p:nvSpPr>
        <p:spPr/>
        <p:txBody>
          <a:bodyPr/>
          <a:lstStyle/>
          <a:p>
            <a:r>
              <a:rPr lang="en-GB" dirty="0"/>
              <a:t>Is the outbreak real in Belgium?</a:t>
            </a:r>
          </a:p>
        </p:txBody>
      </p:sp>
      <p:sp>
        <p:nvSpPr>
          <p:cNvPr id="3" name="Espace réservé du contenu 2">
            <a:extLst>
              <a:ext uri="{FF2B5EF4-FFF2-40B4-BE49-F238E27FC236}">
                <a16:creationId xmlns:a16="http://schemas.microsoft.com/office/drawing/2014/main" id="{A88B9518-789E-4A60-9C3A-047130C00129}"/>
              </a:ext>
            </a:extLst>
          </p:cNvPr>
          <p:cNvSpPr>
            <a:spLocks noGrp="1"/>
          </p:cNvSpPr>
          <p:nvPr>
            <p:ph idx="1"/>
          </p:nvPr>
        </p:nvSpPr>
        <p:spPr>
          <a:xfrm>
            <a:off x="818712" y="2222287"/>
            <a:ext cx="11109128" cy="4371553"/>
          </a:xfrm>
        </p:spPr>
        <p:txBody>
          <a:bodyPr>
            <a:normAutofit/>
          </a:bodyPr>
          <a:lstStyle/>
          <a:p>
            <a:r>
              <a:rPr lang="en-GB" dirty="0"/>
              <a:t>YES</a:t>
            </a:r>
          </a:p>
          <a:p>
            <a:r>
              <a:rPr lang="en-GB" dirty="0"/>
              <a:t>Since March the number or cases has increase (more than 1200 now):</a:t>
            </a:r>
          </a:p>
          <a:p>
            <a:pPr lvl="1"/>
            <a:r>
              <a:rPr lang="en-GB" dirty="0"/>
              <a:t>Hundreds people coming back from Italy after the carnival’s holidays have been tested positive to the COVID-19.</a:t>
            </a:r>
          </a:p>
          <a:p>
            <a:pPr lvl="2"/>
            <a:r>
              <a:rPr lang="en-GB" dirty="0"/>
              <a:t>Most of them have asked to be tested in Belgium before returning to Belgium.</a:t>
            </a:r>
          </a:p>
          <a:p>
            <a:pPr lvl="1"/>
            <a:r>
              <a:rPr lang="en-GB" dirty="0"/>
              <a:t>At least 10 persons died due to the COVID-19</a:t>
            </a:r>
          </a:p>
          <a:p>
            <a:pPr lvl="1"/>
            <a:r>
              <a:rPr lang="en-GB" dirty="0"/>
              <a:t>The 15th of March, 163 confirmed cases are hospitalised. In those 163 cases, 33 persons need a respiratory support. </a:t>
            </a:r>
          </a:p>
          <a:p>
            <a:pPr marL="0" indent="0">
              <a:buNone/>
            </a:pPr>
            <a:r>
              <a:rPr lang="fr-BE" dirty="0">
                <a:hlinkClick r:id="rId2"/>
              </a:rPr>
              <a:t>https://www.info-coronavirus.be/fr/2020/03/11/premier-deces-lies-au-covid-19/</a:t>
            </a:r>
            <a:endParaRPr lang="fr-BE" dirty="0"/>
          </a:p>
          <a:p>
            <a:pPr marL="0" indent="0">
              <a:buNone/>
            </a:pPr>
            <a:r>
              <a:rPr lang="fr-BE" dirty="0">
                <a:hlinkClick r:id="rId3"/>
              </a:rPr>
              <a:t>https://www.info-coronavirus.be/fr/2020/03/11/deux-nouveaux-deces-lies-au-covid-19/</a:t>
            </a:r>
            <a:endParaRPr lang="fr-BE" dirty="0"/>
          </a:p>
          <a:p>
            <a:pPr marL="0" indent="0">
              <a:buNone/>
            </a:pPr>
            <a:r>
              <a:rPr lang="fr-BE" dirty="0">
                <a:hlinkClick r:id="rId4"/>
              </a:rPr>
              <a:t>https://www.lalibre.be/planete/sante/coronavirus-197nouveaux-cas-en-belgique-5e6de918f20d5a29c66aae0e</a:t>
            </a:r>
            <a:endParaRPr lang="fr-BE" dirty="0"/>
          </a:p>
        </p:txBody>
      </p:sp>
    </p:spTree>
    <p:extLst>
      <p:ext uri="{BB962C8B-B14F-4D97-AF65-F5344CB8AC3E}">
        <p14:creationId xmlns:p14="http://schemas.microsoft.com/office/powerpoint/2010/main" val="4064790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is">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E685CE0B3A4B44EB764FDD939DC6A1F" ma:contentTypeVersion="12" ma:contentTypeDescription="Crée un document." ma:contentTypeScope="" ma:versionID="f3ad7553ab9ac6b7ea8296eb964ec4fe">
  <xsd:schema xmlns:xsd="http://www.w3.org/2001/XMLSchema" xmlns:xs="http://www.w3.org/2001/XMLSchema" xmlns:p="http://schemas.microsoft.com/office/2006/metadata/properties" xmlns:ns3="83e58225-bc95-45b3-8960-78938fa0b7ff" xmlns:ns4="72eaf80f-9b8b-4a44-ae90-313c56382887" targetNamespace="http://schemas.microsoft.com/office/2006/metadata/properties" ma:root="true" ma:fieldsID="333ce252ced13106d5573870e4c40e5b" ns3:_="" ns4:_="">
    <xsd:import namespace="83e58225-bc95-45b3-8960-78938fa0b7ff"/>
    <xsd:import namespace="72eaf80f-9b8b-4a44-ae90-313c5638288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e58225-bc95-45b3-8960-78938fa0b7ff"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element name="SharingHintHash" ma:index="10" nillable="true" ma:displayName="Partage du hachage d’indicateu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eaf80f-9b8b-4a44-ae90-313c5638288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50FD60-55C5-4045-9835-57BBF652F05F}">
  <ds:schemaRefs>
    <ds:schemaRef ds:uri="http://purl.org/dc/elements/1.1/"/>
    <ds:schemaRef ds:uri="http://www.w3.org/XML/1998/namespace"/>
    <ds:schemaRef ds:uri="http://purl.org/dc/term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72eaf80f-9b8b-4a44-ae90-313c56382887"/>
    <ds:schemaRef ds:uri="83e58225-bc95-45b3-8960-78938fa0b7ff"/>
    <ds:schemaRef ds:uri="http://schemas.microsoft.com/office/2006/metadata/properties"/>
  </ds:schemaRefs>
</ds:datastoreItem>
</file>

<file path=customXml/itemProps2.xml><?xml version="1.0" encoding="utf-8"?>
<ds:datastoreItem xmlns:ds="http://schemas.openxmlformats.org/officeDocument/2006/customXml" ds:itemID="{7E7CF527-8602-4F46-A46A-903E6F2B5952}">
  <ds:schemaRefs>
    <ds:schemaRef ds:uri="http://schemas.microsoft.com/sharepoint/v3/contenttype/forms"/>
  </ds:schemaRefs>
</ds:datastoreItem>
</file>

<file path=customXml/itemProps3.xml><?xml version="1.0" encoding="utf-8"?>
<ds:datastoreItem xmlns:ds="http://schemas.openxmlformats.org/officeDocument/2006/customXml" ds:itemID="{02AE379F-A9E8-4F43-BD01-49817C66E1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e58225-bc95-45b3-8960-78938fa0b7ff"/>
    <ds:schemaRef ds:uri="72eaf80f-9b8b-4a44-ae90-313c563828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82</TotalTime>
  <Words>1750</Words>
  <Application>Microsoft Office PowerPoint</Application>
  <PresentationFormat>Grand écran</PresentationFormat>
  <Paragraphs>138</Paragraphs>
  <Slides>20</Slides>
  <Notes>0</Notes>
  <HiddenSlides>0</HiddenSlides>
  <MMClips>0</MMClips>
  <ScaleCrop>false</ScaleCrop>
  <HeadingPairs>
    <vt:vector size="8" baseType="variant">
      <vt:variant>
        <vt:lpstr>Polices utilisées</vt:lpstr>
      </vt:variant>
      <vt:variant>
        <vt:i4>3</vt:i4>
      </vt:variant>
      <vt:variant>
        <vt:lpstr>Thème</vt:lpstr>
      </vt:variant>
      <vt:variant>
        <vt:i4>1</vt:i4>
      </vt:variant>
      <vt:variant>
        <vt:lpstr>Serveurs OLE incorporés</vt:lpstr>
      </vt:variant>
      <vt:variant>
        <vt:i4>1</vt:i4>
      </vt:variant>
      <vt:variant>
        <vt:lpstr>Titres des diapositives</vt:lpstr>
      </vt:variant>
      <vt:variant>
        <vt:i4>20</vt:i4>
      </vt:variant>
    </vt:vector>
  </HeadingPairs>
  <TitlesOfParts>
    <vt:vector size="25" baseType="lpstr">
      <vt:lpstr>Cambria Math</vt:lpstr>
      <vt:lpstr>Century Gothic</vt:lpstr>
      <vt:lpstr>Wingdings 2</vt:lpstr>
      <vt:lpstr>Concis</vt:lpstr>
      <vt:lpstr>PDF</vt:lpstr>
      <vt:lpstr>The COVID-19 pandemic</vt:lpstr>
      <vt:lpstr>Introduction</vt:lpstr>
      <vt:lpstr>Why did I choose this subject?</vt:lpstr>
      <vt:lpstr>What is the COVID-19?</vt:lpstr>
      <vt:lpstr>Corona what?</vt:lpstr>
      <vt:lpstr>What are the symptoms “doctor WHO”?</vt:lpstr>
      <vt:lpstr>What is the view of the media?</vt:lpstr>
      <vt:lpstr>What the governments are doing?</vt:lpstr>
      <vt:lpstr>Is the outbreak real in Belgium?</vt:lpstr>
      <vt:lpstr>So what did the Belgian government?</vt:lpstr>
      <vt:lpstr>Are we totally lost (#allgonnadie)?</vt:lpstr>
      <vt:lpstr>The WHO plan</vt:lpstr>
      <vt:lpstr>Playing with the COVID-19 – The world</vt:lpstr>
      <vt:lpstr>Playing with the COVID-19 – The world except China</vt:lpstr>
      <vt:lpstr>Playing with the COVID-19 – Parenthesis</vt:lpstr>
      <vt:lpstr>Playing with the COVID-19 – China</vt:lpstr>
      <vt:lpstr>Playing with the COVID-19 – Denmark</vt:lpstr>
      <vt:lpstr>What to do now?</vt:lpstr>
      <vt:lpstr>Some questions…</vt:lpstr>
      <vt:lpstr>Thank you all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COVID-19 pandemic</dc:title>
  <dc:creator>Vincent Stragier</dc:creator>
  <cp:lastModifiedBy>Vincent Stragier</cp:lastModifiedBy>
  <cp:revision>4</cp:revision>
  <dcterms:created xsi:type="dcterms:W3CDTF">2020-03-18T01:46:58Z</dcterms:created>
  <dcterms:modified xsi:type="dcterms:W3CDTF">2020-03-18T18:12:38Z</dcterms:modified>
</cp:coreProperties>
</file>